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74" r:id="rId5"/>
    <p:sldId id="288" r:id="rId6"/>
    <p:sldId id="290" r:id="rId7"/>
    <p:sldId id="291" r:id="rId8"/>
    <p:sldId id="292" r:id="rId9"/>
    <p:sldId id="308" r:id="rId10"/>
    <p:sldId id="279" r:id="rId11"/>
    <p:sldId id="295" r:id="rId12"/>
    <p:sldId id="298" r:id="rId13"/>
    <p:sldId id="297" r:id="rId14"/>
    <p:sldId id="299" r:id="rId15"/>
    <p:sldId id="304" r:id="rId16"/>
    <p:sldId id="305" r:id="rId17"/>
    <p:sldId id="309" r:id="rId18"/>
    <p:sldId id="300" r:id="rId19"/>
    <p:sldId id="301" r:id="rId20"/>
    <p:sldId id="303" r:id="rId21"/>
    <p:sldId id="30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4DFAA"/>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995" autoAdjust="0"/>
    <p:restoredTop sz="91162" autoAdjust="0"/>
  </p:normalViewPr>
  <p:slideViewPr>
    <p:cSldViewPr snapToGrid="0">
      <p:cViewPr varScale="1">
        <p:scale>
          <a:sx n="80" d="100"/>
          <a:sy n="80" d="100"/>
        </p:scale>
        <p:origin x="-782" y="-77"/>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1F0517-20F9-4A8B-99C6-01C685972FE4}" type="datetimeFigureOut">
              <a:rPr lang="en-US" smtClean="0"/>
              <a:pPr/>
              <a:t>12-Dec-21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2288592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1F0517-20F9-4A8B-99C6-01C685972FE4}" type="datetimeFigureOut">
              <a:rPr lang="en-US" smtClean="0"/>
              <a:pPr/>
              <a:t>12-Dec-21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4007159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1F0517-20F9-4A8B-99C6-01C685972FE4}" type="datetimeFigureOut">
              <a:rPr lang="en-US" smtClean="0"/>
              <a:pPr/>
              <a:t>12-Dec-21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1433270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1F0517-20F9-4A8B-99C6-01C685972FE4}" type="datetimeFigureOut">
              <a:rPr lang="en-US" smtClean="0"/>
              <a:pPr/>
              <a:t>12-Dec-21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2038402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1F0517-20F9-4A8B-99C6-01C685972FE4}" type="datetimeFigureOut">
              <a:rPr lang="en-US" smtClean="0"/>
              <a:pPr/>
              <a:t>12-Dec-21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1067603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1F0517-20F9-4A8B-99C6-01C685972FE4}" type="datetimeFigureOut">
              <a:rPr lang="en-US" smtClean="0"/>
              <a:pPr/>
              <a:t>12-Dec-21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5472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1F0517-20F9-4A8B-99C6-01C685972FE4}" type="datetimeFigureOut">
              <a:rPr lang="en-US" smtClean="0"/>
              <a:pPr/>
              <a:t>12-Dec-21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1372786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1F0517-20F9-4A8B-99C6-01C685972FE4}" type="datetimeFigureOut">
              <a:rPr lang="en-US" smtClean="0"/>
              <a:pPr/>
              <a:t>12-Dec-21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891452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1F0517-20F9-4A8B-99C6-01C685972FE4}" type="datetimeFigureOut">
              <a:rPr lang="en-US" smtClean="0"/>
              <a:pPr/>
              <a:t>12-Dec-21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2835167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F0517-20F9-4A8B-99C6-01C685972FE4}" type="datetimeFigureOut">
              <a:rPr lang="en-US" smtClean="0"/>
              <a:pPr/>
              <a:t>12-Dec-21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4287072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F0517-20F9-4A8B-99C6-01C685972FE4}" type="datetimeFigureOut">
              <a:rPr lang="en-US" smtClean="0"/>
              <a:pPr/>
              <a:t>12-Dec-21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58298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1F0517-20F9-4A8B-99C6-01C685972FE4}" type="datetimeFigureOut">
              <a:rPr lang="en-US" smtClean="0"/>
              <a:pPr/>
              <a:t>12-Dec-21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316447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golden-wheat-ear-after-the-harvest-eps-10-vector-SQ.jpg"/>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ctrTitle"/>
          </p:nvPr>
        </p:nvSpPr>
        <p:spPr>
          <a:xfrm>
            <a:off x="1472241" y="810883"/>
            <a:ext cx="9144000" cy="2112484"/>
          </a:xfrm>
          <a:noFill/>
        </p:spPr>
        <p:txBody>
          <a:bodyPr>
            <a:noAutofit/>
          </a:bodyPr>
          <a:lstStyle/>
          <a:p>
            <a:r>
              <a:rPr lang="en-US" sz="6600" b="1" dirty="0" smtClean="0">
                <a:latin typeface="Arial" pitchFamily="34" charset="0"/>
                <a:cs typeface="Arial" pitchFamily="34" charset="0"/>
              </a:rPr>
              <a:t>FOUNDATIONS OF OUR FAITH</a:t>
            </a:r>
            <a:endParaRPr lang="en-US" sz="6600" b="1" dirty="0">
              <a:latin typeface="Arial" pitchFamily="34" charset="0"/>
              <a:cs typeface="Arial" pitchFamily="34" charset="0"/>
            </a:endParaRPr>
          </a:p>
        </p:txBody>
      </p:sp>
      <p:sp>
        <p:nvSpPr>
          <p:cNvPr id="3" name="Subtitle 2"/>
          <p:cNvSpPr>
            <a:spLocks noGrp="1"/>
          </p:cNvSpPr>
          <p:nvPr>
            <p:ph type="subTitle" idx="1"/>
          </p:nvPr>
        </p:nvSpPr>
        <p:spPr>
          <a:xfrm>
            <a:off x="1498121" y="3481269"/>
            <a:ext cx="9144000" cy="1655762"/>
          </a:xfrm>
        </p:spPr>
        <p:txBody>
          <a:bodyPr>
            <a:noAutofit/>
          </a:bodyPr>
          <a:lstStyle/>
          <a:p>
            <a:r>
              <a:rPr lang="en-US" sz="6000" b="1" dirty="0" smtClean="0">
                <a:latin typeface="Arial" pitchFamily="34" charset="0"/>
                <a:cs typeface="Arial" pitchFamily="34" charset="0"/>
              </a:rPr>
              <a:t>Reviewing The Basics of Christianity</a:t>
            </a:r>
          </a:p>
          <a:p>
            <a:r>
              <a:rPr lang="en-US" sz="3200" b="1" dirty="0" smtClean="0">
                <a:latin typeface="Arial" pitchFamily="34" charset="0"/>
                <a:cs typeface="Arial" pitchFamily="34" charset="0"/>
              </a:rPr>
              <a:t>Moses B. </a:t>
            </a:r>
            <a:r>
              <a:rPr lang="en-US" sz="3200" b="1" dirty="0" err="1" smtClean="0">
                <a:latin typeface="Arial" pitchFamily="34" charset="0"/>
                <a:cs typeface="Arial" pitchFamily="34" charset="0"/>
              </a:rPr>
              <a:t>Musinguzi</a:t>
            </a:r>
            <a:r>
              <a:rPr lang="en-US" sz="3200" b="1" dirty="0" smtClean="0">
                <a:latin typeface="Arial" pitchFamily="34" charset="0"/>
                <a:cs typeface="Arial" pitchFamily="34" charset="0"/>
              </a:rPr>
              <a:t> @ Last Adam Tabernacle</a:t>
            </a:r>
          </a:p>
          <a:p>
            <a:r>
              <a:rPr lang="en-US" sz="3200" b="1" dirty="0" smtClean="0">
                <a:latin typeface="Arial" pitchFamily="34" charset="0"/>
                <a:cs typeface="Arial" pitchFamily="34" charset="0"/>
              </a:rPr>
              <a:t>12</a:t>
            </a:r>
            <a:r>
              <a:rPr lang="en-US" sz="3200" b="1" baseline="30000" dirty="0" smtClean="0">
                <a:latin typeface="Arial" pitchFamily="34" charset="0"/>
                <a:cs typeface="Arial" pitchFamily="34" charset="0"/>
              </a:rPr>
              <a:t>th</a:t>
            </a:r>
            <a:r>
              <a:rPr lang="en-US" sz="3200" b="1" dirty="0" smtClean="0">
                <a:latin typeface="Arial" pitchFamily="34" charset="0"/>
                <a:cs typeface="Arial" pitchFamily="34" charset="0"/>
              </a:rPr>
              <a:t> December 2021</a:t>
            </a:r>
            <a:endParaRPr lang="en-US" sz="3200" b="1" dirty="0">
              <a:latin typeface="Arial" pitchFamily="34" charset="0"/>
              <a:cs typeface="Arial" pitchFamily="34" charset="0"/>
            </a:endParaRPr>
          </a:p>
        </p:txBody>
      </p:sp>
    </p:spTree>
    <p:extLst>
      <p:ext uri="{BB962C8B-B14F-4D97-AF65-F5344CB8AC3E}">
        <p14:creationId xmlns="" xmlns:p14="http://schemas.microsoft.com/office/powerpoint/2010/main" val="42625160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images (4).jfif"/>
          <p:cNvPicPr>
            <a:picLocks noChangeAspect="1"/>
          </p:cNvPicPr>
          <p:nvPr/>
        </p:nvPicPr>
        <p:blipFill>
          <a:blip r:embed="rId2"/>
          <a:stretch>
            <a:fillRect/>
          </a:stretch>
        </p:blipFill>
        <p:spPr>
          <a:xfrm>
            <a:off x="-485775" y="-1272269"/>
            <a:ext cx="13373100" cy="9552215"/>
          </a:xfrm>
          <a:prstGeom prst="rect">
            <a:avLst/>
          </a:prstGeom>
        </p:spPr>
      </p:pic>
      <p:sp>
        <p:nvSpPr>
          <p:cNvPr id="2" name="Title 1"/>
          <p:cNvSpPr>
            <a:spLocks noGrp="1"/>
          </p:cNvSpPr>
          <p:nvPr>
            <p:ph type="title"/>
          </p:nvPr>
        </p:nvSpPr>
        <p:spPr>
          <a:xfrm>
            <a:off x="828675" y="184150"/>
            <a:ext cx="10515600" cy="1325563"/>
          </a:xfrm>
        </p:spPr>
        <p:txBody>
          <a:bodyPr>
            <a:noAutofit/>
          </a:bodyPr>
          <a:lstStyle/>
          <a:p>
            <a:r>
              <a:rPr lang="en-US" sz="5400" b="1" dirty="0">
                <a:solidFill>
                  <a:schemeClr val="bg1"/>
                </a:solidFill>
                <a:effectLst>
                  <a:outerShdw blurRad="50800" dist="88900" dir="5400000" algn="ctr" rotWithShape="0">
                    <a:schemeClr val="tx1"/>
                  </a:outerShdw>
                </a:effectLst>
                <a:latin typeface="Arial" pitchFamily="34" charset="0"/>
                <a:cs typeface="Arial" pitchFamily="34" charset="0"/>
              </a:rPr>
              <a:t>The d</a:t>
            </a:r>
            <a:r>
              <a:rPr lang="en-US" sz="5400" b="1" dirty="0" smtClean="0">
                <a:solidFill>
                  <a:schemeClr val="bg1"/>
                </a:solidFill>
                <a:effectLst>
                  <a:outerShdw blurRad="50800" dist="88900" dir="5400000" algn="ctr" rotWithShape="0">
                    <a:schemeClr val="tx1"/>
                  </a:outerShdw>
                </a:effectLst>
                <a:latin typeface="Arial" pitchFamily="34" charset="0"/>
                <a:cs typeface="Arial" pitchFamily="34" charset="0"/>
              </a:rPr>
              <a:t>octrine </a:t>
            </a:r>
            <a:r>
              <a:rPr lang="en-US" sz="5400" b="1" dirty="0">
                <a:solidFill>
                  <a:schemeClr val="bg1"/>
                </a:solidFill>
                <a:effectLst>
                  <a:outerShdw blurRad="50800" dist="88900" dir="5400000" algn="ctr" rotWithShape="0">
                    <a:schemeClr val="tx1"/>
                  </a:outerShdw>
                </a:effectLst>
                <a:latin typeface="Arial" pitchFamily="34" charset="0"/>
                <a:cs typeface="Arial" pitchFamily="34" charset="0"/>
              </a:rPr>
              <a:t>of </a:t>
            </a:r>
            <a:r>
              <a:rPr lang="en-US" sz="5400" b="1" dirty="0" smtClean="0">
                <a:solidFill>
                  <a:schemeClr val="bg1"/>
                </a:solidFill>
                <a:effectLst>
                  <a:outerShdw blurRad="50800" dist="88900" dir="5400000" algn="ctr" rotWithShape="0">
                    <a:schemeClr val="tx1"/>
                  </a:outerShdw>
                </a:effectLst>
                <a:latin typeface="Arial" pitchFamily="34" charset="0"/>
                <a:cs typeface="Arial" pitchFamily="34" charset="0"/>
              </a:rPr>
              <a:t>baptisms (a)</a:t>
            </a:r>
            <a:endParaRPr lang="en-US" sz="5400" dirty="0">
              <a:solidFill>
                <a:schemeClr val="bg1"/>
              </a:solidFill>
              <a:effectLst>
                <a:outerShdw blurRad="50800" dist="88900" dir="5400000" algn="ctr" rotWithShape="0">
                  <a:schemeClr val="tx1"/>
                </a:outerShdw>
              </a:effectLst>
            </a:endParaRPr>
          </a:p>
        </p:txBody>
      </p:sp>
      <p:sp>
        <p:nvSpPr>
          <p:cNvPr id="3" name="Content Placeholder 2"/>
          <p:cNvSpPr>
            <a:spLocks noGrp="1"/>
          </p:cNvSpPr>
          <p:nvPr>
            <p:ph idx="1"/>
          </p:nvPr>
        </p:nvSpPr>
        <p:spPr>
          <a:xfrm>
            <a:off x="819149" y="1511300"/>
            <a:ext cx="10765665" cy="4523418"/>
          </a:xfrm>
        </p:spPr>
        <p:txBody>
          <a:bodyPr>
            <a:noAutofit/>
          </a:bodyPr>
          <a:lstStyle/>
          <a:p>
            <a:pPr marL="0" indent="0">
              <a:buNone/>
            </a:pPr>
            <a:r>
              <a:rPr lang="en-US" sz="4800" b="1" dirty="0">
                <a:solidFill>
                  <a:schemeClr val="bg1"/>
                </a:solidFill>
                <a:effectLst>
                  <a:outerShdw blurRad="50800" dist="88900" dir="5400000" algn="ctr" rotWithShape="0">
                    <a:schemeClr val="tx1"/>
                  </a:outerShdw>
                </a:effectLst>
                <a:latin typeface="Arial" panose="020B0604020202020204" pitchFamily="34" charset="0"/>
                <a:cs typeface="Arial" panose="020B0604020202020204" pitchFamily="34" charset="0"/>
              </a:rPr>
              <a:t>Hebrews 6:1-2</a:t>
            </a:r>
            <a:r>
              <a:rPr lang="en-US" sz="4800" dirty="0">
                <a:solidFill>
                  <a:schemeClr val="bg1"/>
                </a:solidFill>
                <a:effectLst>
                  <a:outerShdw blurRad="50800" dist="88900" dir="5400000" algn="ctr" rotWithShape="0">
                    <a:schemeClr val="tx1"/>
                  </a:outerShdw>
                </a:effectLst>
                <a:latin typeface="Arial" panose="020B0604020202020204" pitchFamily="34" charset="0"/>
                <a:cs typeface="Arial" panose="020B0604020202020204" pitchFamily="34" charset="0"/>
              </a:rPr>
              <a:t> Therefore, leaving the discussion of the elementary principles of Christ, let us go on to perfection </a:t>
            </a:r>
            <a:r>
              <a:rPr lang="en-US" sz="4000" i="1" dirty="0">
                <a:solidFill>
                  <a:schemeClr val="bg1"/>
                </a:solidFill>
                <a:effectLst>
                  <a:outerShdw blurRad="50800" dist="88900" dir="5400000" algn="ctr" rotWithShape="0">
                    <a:schemeClr val="tx1"/>
                  </a:outerShdw>
                </a:effectLst>
                <a:latin typeface="Arial" pitchFamily="34" charset="0"/>
                <a:cs typeface="Arial" pitchFamily="34" charset="0"/>
              </a:rPr>
              <a:t>(maturity)</a:t>
            </a:r>
            <a:r>
              <a:rPr lang="en-US" sz="4800" dirty="0">
                <a:solidFill>
                  <a:schemeClr val="bg1"/>
                </a:solidFill>
                <a:effectLst>
                  <a:outerShdw blurRad="50800" dist="88900" dir="5400000" algn="ctr" rotWithShape="0">
                    <a:schemeClr val="tx1"/>
                  </a:outerShdw>
                </a:effectLst>
                <a:latin typeface="Arial" pitchFamily="34" charset="0"/>
                <a:cs typeface="Arial" pitchFamily="34" charset="0"/>
              </a:rPr>
              <a:t>, not laying again the foundation of repentance from dead works and of faith toward God, </a:t>
            </a:r>
            <a:r>
              <a:rPr lang="en-US" dirty="0">
                <a:solidFill>
                  <a:schemeClr val="bg1"/>
                </a:solidFill>
                <a:effectLst>
                  <a:outerShdw blurRad="50800" dist="88900" dir="5400000" algn="ctr" rotWithShape="0">
                    <a:schemeClr val="tx1"/>
                  </a:outerShdw>
                </a:effectLst>
                <a:latin typeface="Arial" pitchFamily="34" charset="0"/>
                <a:cs typeface="Arial" pitchFamily="34" charset="0"/>
              </a:rPr>
              <a:t>2</a:t>
            </a:r>
            <a:r>
              <a:rPr lang="en-US" sz="4800" dirty="0">
                <a:solidFill>
                  <a:schemeClr val="bg1"/>
                </a:solidFill>
                <a:effectLst>
                  <a:outerShdw blurRad="50800" dist="88900" dir="5400000" algn="ctr" rotWithShape="0">
                    <a:schemeClr val="tx1"/>
                  </a:outerShdw>
                </a:effectLst>
                <a:latin typeface="Arial" pitchFamily="34" charset="0"/>
                <a:cs typeface="Arial" pitchFamily="34" charset="0"/>
              </a:rPr>
              <a:t> of </a:t>
            </a:r>
            <a:r>
              <a:rPr lang="en-US" sz="4800" u="sng" dirty="0">
                <a:solidFill>
                  <a:schemeClr val="bg1"/>
                </a:solidFill>
                <a:effectLst>
                  <a:outerShdw blurRad="50800" dist="88900" dir="5400000" algn="ctr" rotWithShape="0">
                    <a:schemeClr val="tx1"/>
                  </a:outerShdw>
                </a:effectLst>
                <a:latin typeface="Arial" pitchFamily="34" charset="0"/>
                <a:cs typeface="Arial" pitchFamily="34" charset="0"/>
              </a:rPr>
              <a:t>the doctrine of </a:t>
            </a:r>
            <a:r>
              <a:rPr lang="en-US" sz="4800" u="sng" dirty="0" smtClean="0">
                <a:solidFill>
                  <a:schemeClr val="bg1"/>
                </a:solidFill>
                <a:effectLst>
                  <a:outerShdw blurRad="50800" dist="88900" dir="5400000" algn="ctr" rotWithShape="0">
                    <a:schemeClr val="tx1"/>
                  </a:outerShdw>
                </a:effectLst>
                <a:latin typeface="Arial" pitchFamily="34" charset="0"/>
                <a:cs typeface="Arial" pitchFamily="34" charset="0"/>
              </a:rPr>
              <a:t>baptisms</a:t>
            </a:r>
            <a:r>
              <a:rPr lang="en-US" sz="4800" dirty="0" smtClean="0">
                <a:solidFill>
                  <a:schemeClr val="bg1"/>
                </a:solidFill>
                <a:effectLst>
                  <a:outerShdw blurRad="50800" dist="88900" dir="5400000" algn="ctr" rotWithShape="0">
                    <a:schemeClr val="tx1"/>
                  </a:outerShdw>
                </a:effectLst>
                <a:latin typeface="Arial" pitchFamily="34" charset="0"/>
                <a:cs typeface="Arial" pitchFamily="34" charset="0"/>
              </a:rPr>
              <a:t> . . . </a:t>
            </a:r>
            <a:endParaRPr lang="en-US" sz="4800" dirty="0">
              <a:solidFill>
                <a:schemeClr val="bg1"/>
              </a:solidFill>
              <a:effectLst>
                <a:outerShdw blurRad="50800" dist="88900" dir="5400000" algn="ctr" rotWithShape="0">
                  <a:schemeClr val="tx1"/>
                </a:outerShdw>
              </a:effectLst>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25513938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s (4).jfif"/>
          <p:cNvPicPr>
            <a:picLocks noChangeAspect="1"/>
          </p:cNvPicPr>
          <p:nvPr/>
        </p:nvPicPr>
        <p:blipFill>
          <a:blip r:embed="rId2"/>
          <a:stretch>
            <a:fillRect/>
          </a:stretch>
        </p:blipFill>
        <p:spPr>
          <a:xfrm>
            <a:off x="-485775" y="-1272269"/>
            <a:ext cx="13373100" cy="9552215"/>
          </a:xfrm>
          <a:prstGeom prst="rect">
            <a:avLst/>
          </a:prstGeom>
        </p:spPr>
      </p:pic>
      <p:sp>
        <p:nvSpPr>
          <p:cNvPr id="2" name="Title 1"/>
          <p:cNvSpPr>
            <a:spLocks noGrp="1"/>
          </p:cNvSpPr>
          <p:nvPr>
            <p:ph type="title"/>
          </p:nvPr>
        </p:nvSpPr>
        <p:spPr>
          <a:xfrm>
            <a:off x="647700" y="241300"/>
            <a:ext cx="10515600" cy="1325563"/>
          </a:xfrm>
        </p:spPr>
        <p:txBody>
          <a:bodyPr>
            <a:noAutofit/>
          </a:bodyPr>
          <a:lstStyle/>
          <a:p>
            <a:r>
              <a:rPr lang="en-US" sz="5400" b="1" dirty="0">
                <a:solidFill>
                  <a:schemeClr val="bg1"/>
                </a:solidFill>
                <a:effectLst>
                  <a:outerShdw blurRad="50800" dist="88900" dir="5400000" algn="ctr" rotWithShape="0">
                    <a:schemeClr val="tx1"/>
                  </a:outerShdw>
                </a:effectLst>
                <a:latin typeface="Arial" pitchFamily="34" charset="0"/>
                <a:cs typeface="Arial" pitchFamily="34" charset="0"/>
              </a:rPr>
              <a:t>The doctrine of baptisms </a:t>
            </a:r>
            <a:r>
              <a:rPr lang="en-US" sz="5400" b="1" dirty="0" smtClean="0">
                <a:solidFill>
                  <a:schemeClr val="bg1"/>
                </a:solidFill>
                <a:effectLst>
                  <a:outerShdw blurRad="50800" dist="88900" dir="5400000" algn="ctr" rotWithShape="0">
                    <a:schemeClr val="tx1"/>
                  </a:outerShdw>
                </a:effectLst>
                <a:latin typeface="Arial" pitchFamily="34" charset="0"/>
                <a:cs typeface="Arial" pitchFamily="34" charset="0"/>
              </a:rPr>
              <a:t>(b)</a:t>
            </a:r>
            <a:endParaRPr lang="en-US" sz="5400" dirty="0"/>
          </a:p>
        </p:txBody>
      </p:sp>
      <p:sp>
        <p:nvSpPr>
          <p:cNvPr id="3" name="Content Placeholder 2"/>
          <p:cNvSpPr>
            <a:spLocks noGrp="1"/>
          </p:cNvSpPr>
          <p:nvPr>
            <p:ph idx="1"/>
          </p:nvPr>
        </p:nvSpPr>
        <p:spPr>
          <a:xfrm>
            <a:off x="711591" y="1702190"/>
            <a:ext cx="10444090" cy="4797084"/>
          </a:xfrm>
        </p:spPr>
        <p:txBody>
          <a:bodyPr>
            <a:noAutofit/>
          </a:bodyPr>
          <a:lstStyle/>
          <a:p>
            <a:pPr marL="0" indent="0">
              <a:buNone/>
            </a:pPr>
            <a:r>
              <a:rPr lang="en-US" sz="4400" b="1"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Defining “baptize”</a:t>
            </a:r>
            <a:r>
              <a:rPr lang="en-US" sz="4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a:t>
            </a:r>
          </a:p>
          <a:p>
            <a:pPr marL="0" indent="0">
              <a:buNone/>
            </a:pPr>
            <a:r>
              <a:rPr lang="en-US" sz="4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Baptize comes from the Greek word ‘</a:t>
            </a:r>
            <a:r>
              <a:rPr lang="en-US" sz="4400" i="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baptizo’  which </a:t>
            </a:r>
            <a:r>
              <a:rPr lang="en-US" sz="4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means ‘to dip, to immerse or to submerge.’</a:t>
            </a:r>
          </a:p>
          <a:p>
            <a:pPr marL="0" indent="0">
              <a:buNone/>
            </a:pPr>
            <a:endParaRPr lang="en-US" sz="4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a:p>
            <a:pPr marL="0" indent="0">
              <a:buNone/>
            </a:pPr>
            <a:r>
              <a:rPr lang="en-US" sz="4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Bible translators invented this word ‘baptize’. Why?</a:t>
            </a:r>
          </a:p>
          <a:p>
            <a:pPr marL="0" indent="0">
              <a:buNone/>
            </a:pPr>
            <a:endParaRPr lang="en-US" sz="40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35996069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images (4).jfif"/>
          <p:cNvPicPr>
            <a:picLocks noChangeAspect="1"/>
          </p:cNvPicPr>
          <p:nvPr/>
        </p:nvPicPr>
        <p:blipFill>
          <a:blip r:embed="rId2"/>
          <a:stretch>
            <a:fillRect/>
          </a:stretch>
        </p:blipFill>
        <p:spPr>
          <a:xfrm>
            <a:off x="-485775" y="-1272269"/>
            <a:ext cx="13373100" cy="9552215"/>
          </a:xfrm>
          <a:prstGeom prst="rect">
            <a:avLst/>
          </a:prstGeom>
        </p:spPr>
      </p:pic>
      <p:sp>
        <p:nvSpPr>
          <p:cNvPr id="2" name="Title 1"/>
          <p:cNvSpPr>
            <a:spLocks noGrp="1"/>
          </p:cNvSpPr>
          <p:nvPr>
            <p:ph type="title"/>
          </p:nvPr>
        </p:nvSpPr>
        <p:spPr>
          <a:xfrm>
            <a:off x="819150" y="555625"/>
            <a:ext cx="10515600" cy="1325563"/>
          </a:xfrm>
        </p:spPr>
        <p:txBody>
          <a:bodyPr>
            <a:noAutofit/>
          </a:bodyPr>
          <a:lstStyle/>
          <a:p>
            <a:r>
              <a:rPr lang="en-US" sz="5400" b="1" dirty="0">
                <a:solidFill>
                  <a:schemeClr val="bg1"/>
                </a:solidFill>
                <a:effectLst>
                  <a:outerShdw blurRad="38100" dist="88900" dir="2700000" algn="tl">
                    <a:srgbClr val="000000"/>
                  </a:outerShdw>
                </a:effectLst>
                <a:latin typeface="Arial" pitchFamily="34" charset="0"/>
                <a:cs typeface="Arial" pitchFamily="34" charset="0"/>
              </a:rPr>
              <a:t>The d</a:t>
            </a:r>
            <a:r>
              <a:rPr lang="en-US" sz="5400" b="1" dirty="0" smtClean="0">
                <a:solidFill>
                  <a:schemeClr val="bg1"/>
                </a:solidFill>
                <a:effectLst>
                  <a:outerShdw blurRad="38100" dist="88900" dir="2700000" algn="tl">
                    <a:srgbClr val="000000"/>
                  </a:outerShdw>
                </a:effectLst>
                <a:latin typeface="Arial" pitchFamily="34" charset="0"/>
                <a:cs typeface="Arial" pitchFamily="34" charset="0"/>
              </a:rPr>
              <a:t>octrine </a:t>
            </a:r>
            <a:r>
              <a:rPr lang="en-US" sz="5400" b="1" dirty="0">
                <a:solidFill>
                  <a:schemeClr val="bg1"/>
                </a:solidFill>
                <a:effectLst>
                  <a:outerShdw blurRad="38100" dist="88900" dir="2700000" algn="tl">
                    <a:srgbClr val="000000"/>
                  </a:outerShdw>
                </a:effectLst>
                <a:latin typeface="Arial" pitchFamily="34" charset="0"/>
                <a:cs typeface="Arial" pitchFamily="34" charset="0"/>
              </a:rPr>
              <a:t>of </a:t>
            </a:r>
            <a:r>
              <a:rPr lang="en-US" sz="5400" b="1" dirty="0" smtClean="0">
                <a:solidFill>
                  <a:schemeClr val="bg1"/>
                </a:solidFill>
                <a:effectLst>
                  <a:outerShdw blurRad="38100" dist="88900" dir="2700000" algn="tl">
                    <a:srgbClr val="000000"/>
                  </a:outerShdw>
                </a:effectLst>
                <a:latin typeface="Arial" pitchFamily="34" charset="0"/>
                <a:cs typeface="Arial" pitchFamily="34" charset="0"/>
              </a:rPr>
              <a:t>baptisms (c)</a:t>
            </a:r>
            <a:endParaRPr lang="en-US" sz="5400" dirty="0"/>
          </a:p>
        </p:txBody>
      </p:sp>
      <p:sp>
        <p:nvSpPr>
          <p:cNvPr id="3" name="Content Placeholder 2"/>
          <p:cNvSpPr>
            <a:spLocks noGrp="1"/>
          </p:cNvSpPr>
          <p:nvPr>
            <p:ph idx="1"/>
          </p:nvPr>
        </p:nvSpPr>
        <p:spPr>
          <a:xfrm>
            <a:off x="800099" y="1949450"/>
            <a:ext cx="10765665" cy="4523418"/>
          </a:xfrm>
        </p:spPr>
        <p:txBody>
          <a:bodyPr>
            <a:noAutofit/>
          </a:bodyPr>
          <a:lstStyle/>
          <a:p>
            <a:pPr marL="0" indent="0">
              <a:buNone/>
            </a:pPr>
            <a:r>
              <a:rPr lang="en-US" sz="4400"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Four types of baptism for our concern:</a:t>
            </a:r>
          </a:p>
          <a:p>
            <a:pPr marL="0" indent="0">
              <a:buNone/>
            </a:pPr>
            <a:r>
              <a:rPr lang="en-US" sz="4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1. Baptism into Christ and into His body</a:t>
            </a:r>
          </a:p>
          <a:p>
            <a:pPr marL="0" indent="0">
              <a:buNone/>
            </a:pPr>
            <a:r>
              <a:rPr lang="en-US" sz="4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2. Water baptism</a:t>
            </a:r>
            <a:endParaRPr lang="en-US" sz="44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a:p>
            <a:pPr marL="0" indent="0">
              <a:buNone/>
            </a:pPr>
            <a:r>
              <a:rPr lang="en-US" sz="4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3. Baptism in the Holy Spirit</a:t>
            </a:r>
          </a:p>
          <a:p>
            <a:pPr marL="0" indent="0">
              <a:buNone/>
            </a:pPr>
            <a:r>
              <a:rPr lang="en-US" sz="4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4. Baptism of suffering</a:t>
            </a:r>
          </a:p>
        </p:txBody>
      </p:sp>
    </p:spTree>
    <p:extLst>
      <p:ext uri="{BB962C8B-B14F-4D97-AF65-F5344CB8AC3E}">
        <p14:creationId xmlns="" xmlns:p14="http://schemas.microsoft.com/office/powerpoint/2010/main" val="2954812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s (4).jfif"/>
          <p:cNvPicPr>
            <a:picLocks noChangeAspect="1"/>
          </p:cNvPicPr>
          <p:nvPr/>
        </p:nvPicPr>
        <p:blipFill>
          <a:blip r:embed="rId2"/>
          <a:stretch>
            <a:fillRect/>
          </a:stretch>
        </p:blipFill>
        <p:spPr>
          <a:xfrm>
            <a:off x="-485775" y="-1272269"/>
            <a:ext cx="13373100" cy="9552215"/>
          </a:xfrm>
          <a:prstGeom prst="rect">
            <a:avLst/>
          </a:prstGeom>
        </p:spPr>
      </p:pic>
      <p:sp>
        <p:nvSpPr>
          <p:cNvPr id="2" name="Title 1"/>
          <p:cNvSpPr>
            <a:spLocks noGrp="1"/>
          </p:cNvSpPr>
          <p:nvPr>
            <p:ph type="title"/>
          </p:nvPr>
        </p:nvSpPr>
        <p:spPr>
          <a:xfrm>
            <a:off x="828675" y="479425"/>
            <a:ext cx="10515600" cy="1325563"/>
          </a:xfrm>
        </p:spPr>
        <p:txBody>
          <a:bodyPr>
            <a:noAutofit/>
          </a:bodyPr>
          <a:lstStyle/>
          <a:p>
            <a:r>
              <a:rPr lang="en-US" sz="48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Baptism into Christ &amp;</a:t>
            </a:r>
            <a:r>
              <a:rPr lang="en-US" sz="48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a:t>
            </a:r>
            <a:r>
              <a:rPr lang="en-US" sz="48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into His body</a:t>
            </a:r>
            <a:r>
              <a:rPr lang="en-US" sz="48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a:t>
            </a:r>
            <a:r>
              <a:rPr lang="en-US" sz="4800" u="sng"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a:r>
            <a:br>
              <a:rPr lang="en-US" sz="4800" u="sng"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br>
            <a:endParaRPr lang="en-US" sz="4500" dirty="0"/>
          </a:p>
        </p:txBody>
      </p:sp>
      <p:sp>
        <p:nvSpPr>
          <p:cNvPr id="3" name="Content Placeholder 2"/>
          <p:cNvSpPr>
            <a:spLocks noGrp="1"/>
          </p:cNvSpPr>
          <p:nvPr>
            <p:ph idx="1"/>
          </p:nvPr>
        </p:nvSpPr>
        <p:spPr>
          <a:xfrm>
            <a:off x="847724" y="1804988"/>
            <a:ext cx="10912867" cy="4792760"/>
          </a:xfrm>
        </p:spPr>
        <p:txBody>
          <a:bodyPr>
            <a:noAutofit/>
          </a:bodyPr>
          <a:lstStyle/>
          <a:p>
            <a:r>
              <a:rPr lang="en-US" sz="42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This happens at the very moment we accept Jesus as our Lord and Savior. </a:t>
            </a:r>
          </a:p>
          <a:p>
            <a:endParaRPr lang="en-US" sz="42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a:p>
            <a:r>
              <a:rPr lang="en-US" sz="42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1 Corinthians 12:13</a:t>
            </a:r>
            <a:r>
              <a:rPr lang="en-US" sz="42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For by one Spirit we were all baptized into one body – whether Jews or Greeks</a:t>
            </a:r>
          </a:p>
          <a:p>
            <a:endParaRPr lang="en-US" sz="42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36358555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s (4).jfif"/>
          <p:cNvPicPr>
            <a:picLocks noChangeAspect="1"/>
          </p:cNvPicPr>
          <p:nvPr/>
        </p:nvPicPr>
        <p:blipFill>
          <a:blip r:embed="rId2"/>
          <a:stretch>
            <a:fillRect/>
          </a:stretch>
        </p:blipFill>
        <p:spPr>
          <a:xfrm>
            <a:off x="-485775" y="-1272269"/>
            <a:ext cx="13373100" cy="9552215"/>
          </a:xfrm>
          <a:prstGeom prst="rect">
            <a:avLst/>
          </a:prstGeom>
        </p:spPr>
      </p:pic>
      <p:sp>
        <p:nvSpPr>
          <p:cNvPr id="2" name="Title 1"/>
          <p:cNvSpPr>
            <a:spLocks noGrp="1"/>
          </p:cNvSpPr>
          <p:nvPr>
            <p:ph type="title"/>
          </p:nvPr>
        </p:nvSpPr>
        <p:spPr>
          <a:xfrm>
            <a:off x="828675" y="-114300"/>
            <a:ext cx="10515600" cy="1325563"/>
          </a:xfrm>
        </p:spPr>
        <p:txBody>
          <a:bodyPr>
            <a:noAutofit/>
          </a:bodyPr>
          <a:lstStyle/>
          <a:p>
            <a:pPr marL="0" indent="0"/>
            <a:r>
              <a:rPr lang="en-US" sz="54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Water </a:t>
            </a:r>
            <a:r>
              <a:rPr lang="en-US" sz="5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Baptism (a)</a:t>
            </a:r>
            <a:endParaRPr lang="en-US" sz="54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00099" y="1063625"/>
            <a:ext cx="10298871" cy="5641976"/>
          </a:xfrm>
        </p:spPr>
        <p:txBody>
          <a:bodyPr>
            <a:noAutofit/>
          </a:bodyPr>
          <a:lstStyle/>
          <a:p>
            <a:r>
              <a:rPr lang="en-US" sz="42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This happens only after accepting Jesus as Lord and Savior.</a:t>
            </a:r>
          </a:p>
          <a:p>
            <a:r>
              <a:rPr lang="en-US" sz="42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Acts 8:36-38</a:t>
            </a:r>
            <a:r>
              <a:rPr lang="en-US" sz="42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‘See, here is water. What hinders me from being baptized?’ </a:t>
            </a:r>
            <a:r>
              <a:rPr lang="en-US" sz="2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37</a:t>
            </a:r>
            <a:r>
              <a:rPr lang="en-US" sz="42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 . . If you believe with all your heart, you may.”  And he answered and said, ‘I believe that Jesus Christ is the Son of God.’ </a:t>
            </a:r>
            <a:r>
              <a:rPr lang="en-US" sz="2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38</a:t>
            </a:r>
            <a:r>
              <a:rPr lang="en-US" sz="42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 . .  And both Philip and the eunuch went down into the water, and he baptized him.</a:t>
            </a:r>
            <a:endParaRPr lang="en-US" sz="42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22858688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s (4).jfif"/>
          <p:cNvPicPr>
            <a:picLocks noChangeAspect="1"/>
          </p:cNvPicPr>
          <p:nvPr/>
        </p:nvPicPr>
        <p:blipFill>
          <a:blip r:embed="rId2"/>
          <a:stretch>
            <a:fillRect/>
          </a:stretch>
        </p:blipFill>
        <p:spPr>
          <a:xfrm>
            <a:off x="-485775" y="-1272269"/>
            <a:ext cx="13373100" cy="9552215"/>
          </a:xfrm>
          <a:prstGeom prst="rect">
            <a:avLst/>
          </a:prstGeom>
        </p:spPr>
      </p:pic>
      <p:sp>
        <p:nvSpPr>
          <p:cNvPr id="2" name="Title 1"/>
          <p:cNvSpPr>
            <a:spLocks noGrp="1"/>
          </p:cNvSpPr>
          <p:nvPr>
            <p:ph type="title"/>
          </p:nvPr>
        </p:nvSpPr>
        <p:spPr>
          <a:xfrm>
            <a:off x="838200" y="241300"/>
            <a:ext cx="10515600" cy="1325563"/>
          </a:xfrm>
        </p:spPr>
        <p:txBody>
          <a:bodyPr>
            <a:noAutofit/>
          </a:bodyPr>
          <a:lstStyle/>
          <a:p>
            <a:r>
              <a:rPr lang="en-US" sz="54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Water Baptism </a:t>
            </a:r>
            <a:r>
              <a:rPr lang="en-US" sz="5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(b)</a:t>
            </a:r>
            <a:endParaRPr lang="en-US" sz="4800" dirty="0"/>
          </a:p>
        </p:txBody>
      </p:sp>
      <p:sp>
        <p:nvSpPr>
          <p:cNvPr id="3" name="Content Placeholder 2"/>
          <p:cNvSpPr>
            <a:spLocks noGrp="1"/>
          </p:cNvSpPr>
          <p:nvPr>
            <p:ph idx="1"/>
          </p:nvPr>
        </p:nvSpPr>
        <p:spPr>
          <a:xfrm>
            <a:off x="819149" y="1682750"/>
            <a:ext cx="10515601" cy="3822700"/>
          </a:xfrm>
        </p:spPr>
        <p:txBody>
          <a:bodyPr>
            <a:noAutofit/>
          </a:bodyPr>
          <a:lstStyle/>
          <a:p>
            <a:pPr marL="0" indent="0">
              <a:buNone/>
            </a:pPr>
            <a:r>
              <a:rPr lang="en-US" sz="4400" b="1" u="sng"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Spiritual meaning of water </a:t>
            </a:r>
            <a:r>
              <a:rPr lang="en-US" sz="4400" b="1"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baptism - 1</a:t>
            </a:r>
            <a:endParaRPr lang="en-US" sz="4400" b="1" u="sng"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a:p>
            <a:r>
              <a:rPr lang="en-US" sz="4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Identifying with the death and resurrection of Jesus</a:t>
            </a:r>
          </a:p>
          <a:p>
            <a:r>
              <a:rPr lang="en-US" sz="4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Colossians </a:t>
            </a:r>
            <a:r>
              <a:rPr lang="en-US" sz="44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2:12</a:t>
            </a:r>
            <a:r>
              <a:rPr lang="en-US" sz="44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buried with Him (Jesus) in baptism, in which you also were raised with Him</a:t>
            </a:r>
            <a:r>
              <a:rPr lang="en-US" sz="4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t>
            </a:r>
            <a:endParaRPr lang="en-US" sz="44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36300541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s (4).jfif"/>
          <p:cNvPicPr>
            <a:picLocks noChangeAspect="1"/>
          </p:cNvPicPr>
          <p:nvPr/>
        </p:nvPicPr>
        <p:blipFill>
          <a:blip r:embed="rId2"/>
          <a:stretch>
            <a:fillRect/>
          </a:stretch>
        </p:blipFill>
        <p:spPr>
          <a:xfrm>
            <a:off x="-485775" y="-1272269"/>
            <a:ext cx="13373100" cy="9552215"/>
          </a:xfrm>
          <a:prstGeom prst="rect">
            <a:avLst/>
          </a:prstGeom>
        </p:spPr>
      </p:pic>
      <p:sp>
        <p:nvSpPr>
          <p:cNvPr id="2" name="Title 1"/>
          <p:cNvSpPr>
            <a:spLocks noGrp="1"/>
          </p:cNvSpPr>
          <p:nvPr>
            <p:ph type="title"/>
          </p:nvPr>
        </p:nvSpPr>
        <p:spPr>
          <a:xfrm>
            <a:off x="476250" y="0"/>
            <a:ext cx="10515600" cy="921141"/>
          </a:xfrm>
        </p:spPr>
        <p:txBody>
          <a:bodyPr>
            <a:noAutofit/>
          </a:bodyPr>
          <a:lstStyle/>
          <a:p>
            <a:r>
              <a:rPr lang="en-US" sz="50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Water Baptism </a:t>
            </a:r>
            <a:r>
              <a:rPr lang="en-US" sz="50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(c)</a:t>
            </a:r>
            <a:endParaRPr lang="en-US" sz="5000" dirty="0">
              <a:solidFill>
                <a:schemeClr val="bg1"/>
              </a:solidFill>
              <a:effectLst>
                <a:outerShdw blurRad="38100" dist="88900" dir="2700000" algn="tl">
                  <a:srgbClr val="000000"/>
                </a:outerShdw>
              </a:effectLst>
            </a:endParaRPr>
          </a:p>
        </p:txBody>
      </p:sp>
      <p:sp>
        <p:nvSpPr>
          <p:cNvPr id="3" name="Content Placeholder 2"/>
          <p:cNvSpPr>
            <a:spLocks noGrp="1"/>
          </p:cNvSpPr>
          <p:nvPr>
            <p:ph idx="1"/>
          </p:nvPr>
        </p:nvSpPr>
        <p:spPr>
          <a:xfrm>
            <a:off x="409575" y="796924"/>
            <a:ext cx="11353799" cy="6294589"/>
          </a:xfrm>
        </p:spPr>
        <p:txBody>
          <a:bodyPr>
            <a:noAutofit/>
          </a:bodyPr>
          <a:lstStyle/>
          <a:p>
            <a:pPr marL="0" indent="0">
              <a:buNone/>
            </a:pPr>
            <a:r>
              <a:rPr lang="en-US" sz="3500" b="1" u="sng"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Spiritual meaning of water </a:t>
            </a:r>
            <a:r>
              <a:rPr lang="en-US" sz="3500" b="1"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baptism - 2</a:t>
            </a:r>
            <a:endParaRPr lang="en-US" sz="3500" b="1" u="sng"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a:p>
            <a:r>
              <a:rPr lang="en-US" sz="35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 pledge to walk in Christ-likeness</a:t>
            </a:r>
          </a:p>
          <a:p>
            <a:r>
              <a:rPr lang="en-US" sz="35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Romans </a:t>
            </a:r>
            <a:r>
              <a:rPr lang="en-US" sz="35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6:4-6</a:t>
            </a:r>
            <a:r>
              <a:rPr lang="en-US" sz="35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we were buried with </a:t>
            </a:r>
            <a:r>
              <a:rPr lang="en-US" sz="35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Him through </a:t>
            </a:r>
            <a:r>
              <a:rPr lang="en-US" sz="35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baptism into death, that just as Christ was raised from the dead </a:t>
            </a:r>
            <a:r>
              <a:rPr lang="en-US" sz="35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by the glory of the Father, even </a:t>
            </a:r>
            <a:r>
              <a:rPr lang="en-US" sz="35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so we also should walk in the newness of life. </a:t>
            </a:r>
            <a:r>
              <a:rPr lang="en-US" sz="24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5 </a:t>
            </a:r>
            <a:r>
              <a:rPr lang="en-US" sz="35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For if we have been united together in the likeness of His death, certainly we also shall be in the likeness of His resurrection, </a:t>
            </a:r>
            <a:r>
              <a:rPr lang="en-US" sz="2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6 </a:t>
            </a:r>
            <a:r>
              <a:rPr lang="en-US" sz="35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knowing </a:t>
            </a:r>
            <a:r>
              <a:rPr lang="en-US" sz="35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this, that our old man was crucified with Him, that the body of sin might be done away with, that we should no longer be slaves of </a:t>
            </a:r>
            <a:r>
              <a:rPr lang="en-US" sz="35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sin.</a:t>
            </a:r>
            <a:endParaRPr lang="en-US" sz="35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9930385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s (4).jfif"/>
          <p:cNvPicPr>
            <a:picLocks noChangeAspect="1"/>
          </p:cNvPicPr>
          <p:nvPr/>
        </p:nvPicPr>
        <p:blipFill>
          <a:blip r:embed="rId2"/>
          <a:stretch>
            <a:fillRect/>
          </a:stretch>
        </p:blipFill>
        <p:spPr>
          <a:xfrm>
            <a:off x="-485775" y="-1272269"/>
            <a:ext cx="13373100" cy="9552215"/>
          </a:xfrm>
          <a:prstGeom prst="rect">
            <a:avLst/>
          </a:prstGeom>
        </p:spPr>
      </p:pic>
      <p:sp>
        <p:nvSpPr>
          <p:cNvPr id="2" name="Title 1"/>
          <p:cNvSpPr>
            <a:spLocks noGrp="1"/>
          </p:cNvSpPr>
          <p:nvPr>
            <p:ph type="title"/>
          </p:nvPr>
        </p:nvSpPr>
        <p:spPr>
          <a:xfrm>
            <a:off x="222299" y="-47625"/>
            <a:ext cx="10340926" cy="956603"/>
          </a:xfrm>
        </p:spPr>
        <p:txBody>
          <a:bodyPr>
            <a:noAutofit/>
          </a:bodyPr>
          <a:lstStyle/>
          <a:p>
            <a:pPr marL="0" indent="0"/>
            <a:r>
              <a:rPr lang="en-US" sz="52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Baptism in the Holy </a:t>
            </a:r>
            <a:r>
              <a:rPr lang="en-US" sz="52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Spirit (a)</a:t>
            </a:r>
            <a:r>
              <a:rPr lang="en-US" sz="5200" b="1"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a:t>
            </a:r>
            <a:endParaRPr lang="en-US" sz="52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0" y="740166"/>
            <a:ext cx="11887199" cy="4089009"/>
          </a:xfrm>
        </p:spPr>
        <p:txBody>
          <a:bodyPr>
            <a:noAutofit/>
          </a:bodyPr>
          <a:lstStyle/>
          <a:p>
            <a:r>
              <a:rPr lang="en-US" sz="32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Can happen after or before water baptism</a:t>
            </a:r>
          </a:p>
          <a:p>
            <a:r>
              <a:rPr lang="en-US" sz="32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Acts 1:5 </a:t>
            </a:r>
            <a:r>
              <a:rPr lang="en-US" sz="32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and</a:t>
            </a:r>
            <a:r>
              <a:rPr lang="en-US" sz="32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2:1-4 </a:t>
            </a:r>
            <a:r>
              <a:rPr lang="en-US" sz="32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 . you shall be baptized with the Holy Spirit not many days from now . . . </a:t>
            </a:r>
            <a:r>
              <a:rPr lang="en-US" sz="3200" b="1"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W</a:t>
            </a:r>
            <a:r>
              <a:rPr lang="en-US" sz="32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hen the Day of Pentecost had fully come . . .there appeared to them divided tongues, as of fire, and one sat upon each of them. And they were all filled with the Holy Spirit and began to speak with other tongues, as the Spirit gave them utterance</a:t>
            </a:r>
            <a:r>
              <a:rPr lang="en-US" sz="32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t>
            </a:r>
          </a:p>
          <a:p>
            <a:r>
              <a:rPr lang="en-US" sz="32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Acts 10:44</a:t>
            </a:r>
            <a:r>
              <a:rPr lang="en-US" sz="32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While Peter was still speaking . . . The Holy Spirit fell upon all those who heard the word . . .</a:t>
            </a:r>
            <a:r>
              <a:rPr lang="en-US" sz="18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46 </a:t>
            </a:r>
            <a:r>
              <a:rPr lang="en-US" sz="32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they heard them speak with tongues . . .</a:t>
            </a:r>
            <a:r>
              <a:rPr lang="en-US" sz="18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47 </a:t>
            </a:r>
            <a:r>
              <a:rPr lang="en-US" sz="32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Can anyone forbid water, that these should not be baptized who have received the Holy Spirit. </a:t>
            </a:r>
            <a:r>
              <a:rPr lang="en-US" sz="18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48 </a:t>
            </a:r>
            <a:r>
              <a:rPr lang="en-US" sz="32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And he commanded them to be baptized in the name of the Lord</a:t>
            </a:r>
            <a:r>
              <a:rPr lang="en-US" sz="32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t>
            </a:r>
            <a:endParaRPr lang="en-US" sz="32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15975597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s (4).jfif"/>
          <p:cNvPicPr>
            <a:picLocks noChangeAspect="1"/>
          </p:cNvPicPr>
          <p:nvPr/>
        </p:nvPicPr>
        <p:blipFill>
          <a:blip r:embed="rId2"/>
          <a:stretch>
            <a:fillRect/>
          </a:stretch>
        </p:blipFill>
        <p:spPr>
          <a:xfrm>
            <a:off x="-485775" y="-1272269"/>
            <a:ext cx="13373100" cy="9552215"/>
          </a:xfrm>
          <a:prstGeom prst="rect">
            <a:avLst/>
          </a:prstGeom>
        </p:spPr>
      </p:pic>
      <p:sp>
        <p:nvSpPr>
          <p:cNvPr id="2" name="Title 1"/>
          <p:cNvSpPr>
            <a:spLocks noGrp="1"/>
          </p:cNvSpPr>
          <p:nvPr>
            <p:ph type="title"/>
          </p:nvPr>
        </p:nvSpPr>
        <p:spPr>
          <a:xfrm>
            <a:off x="527099" y="-25937"/>
            <a:ext cx="10340926" cy="956603"/>
          </a:xfrm>
        </p:spPr>
        <p:txBody>
          <a:bodyPr>
            <a:noAutofit/>
          </a:bodyPr>
          <a:lstStyle/>
          <a:p>
            <a:pPr marL="0" indent="0"/>
            <a:r>
              <a:rPr lang="en-US" sz="54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Baptism in the Holy </a:t>
            </a:r>
            <a:r>
              <a:rPr lang="en-US" sz="5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Spirit (b)</a:t>
            </a:r>
            <a:r>
              <a:rPr lang="en-US" sz="5400" b="1"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a:t>
            </a:r>
            <a:endParaRPr lang="en-US" sz="54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14349" y="854467"/>
            <a:ext cx="11496675" cy="5555858"/>
          </a:xfrm>
        </p:spPr>
        <p:txBody>
          <a:bodyPr>
            <a:noAutofit/>
          </a:bodyPr>
          <a:lstStyle/>
          <a:p>
            <a:pPr marL="0" indent="0">
              <a:buNone/>
            </a:pPr>
            <a:r>
              <a:rPr lang="en-US" sz="3500" b="1"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Significance:</a:t>
            </a:r>
          </a:p>
          <a:p>
            <a:pPr marL="742950" indent="-742950">
              <a:buFont typeface="+mj-lt"/>
              <a:buAutoNum type="arabicPeriod"/>
            </a:pPr>
            <a:r>
              <a:rPr lang="en-US" sz="35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Empowerment to serve God</a:t>
            </a:r>
          </a:p>
          <a:p>
            <a:pPr marL="0" indent="0">
              <a:buNone/>
            </a:pPr>
            <a:r>
              <a:rPr lang="en-US" sz="35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Acts 1:8 </a:t>
            </a:r>
            <a:r>
              <a:rPr lang="en-US" sz="35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But you shall receive power when the Holy Spirit has come upon you; and you shall be witnesses to Me in Jerusalem, and in all Judea and Samaria, and to the end of the earth.</a:t>
            </a:r>
          </a:p>
          <a:p>
            <a:pPr marL="0" indent="0">
              <a:buNone/>
            </a:pPr>
            <a:endParaRPr lang="en-US" sz="35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a:p>
            <a:pPr marL="0" indent="0">
              <a:buNone/>
            </a:pPr>
            <a:r>
              <a:rPr lang="en-US" sz="35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2. Reception of an effective prayer language</a:t>
            </a:r>
          </a:p>
          <a:p>
            <a:pPr marL="0" indent="0">
              <a:buNone/>
            </a:pPr>
            <a:r>
              <a:rPr lang="en-US" sz="35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1 Corinthians 14:14 AMPC </a:t>
            </a:r>
            <a:r>
              <a:rPr lang="en-US" sz="35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For if I pray in an (unknown) tongue, my spirit (by the Holy Spirit within me) prays</a:t>
            </a:r>
            <a:endParaRPr lang="en-US" sz="35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28670089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s (4).jfif"/>
          <p:cNvPicPr>
            <a:picLocks noChangeAspect="1"/>
          </p:cNvPicPr>
          <p:nvPr/>
        </p:nvPicPr>
        <p:blipFill>
          <a:blip r:embed="rId2"/>
          <a:stretch>
            <a:fillRect/>
          </a:stretch>
        </p:blipFill>
        <p:spPr>
          <a:xfrm>
            <a:off x="-485775" y="-1272269"/>
            <a:ext cx="13373100" cy="9552215"/>
          </a:xfrm>
          <a:prstGeom prst="rect">
            <a:avLst/>
          </a:prstGeom>
        </p:spPr>
      </p:pic>
      <p:sp>
        <p:nvSpPr>
          <p:cNvPr id="2" name="Title 1"/>
          <p:cNvSpPr>
            <a:spLocks noGrp="1"/>
          </p:cNvSpPr>
          <p:nvPr>
            <p:ph type="title"/>
          </p:nvPr>
        </p:nvSpPr>
        <p:spPr>
          <a:xfrm>
            <a:off x="619125" y="279400"/>
            <a:ext cx="10515600" cy="1325563"/>
          </a:xfrm>
        </p:spPr>
        <p:txBody>
          <a:bodyPr>
            <a:noAutofit/>
          </a:bodyPr>
          <a:lstStyle/>
          <a:p>
            <a:r>
              <a:rPr lang="en-US" sz="54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Baptism of </a:t>
            </a:r>
            <a:r>
              <a:rPr lang="en-US" sz="5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Suffering (a)</a:t>
            </a:r>
            <a:endParaRPr lang="en-US" sz="4800" dirty="0"/>
          </a:p>
        </p:txBody>
      </p:sp>
      <p:sp>
        <p:nvSpPr>
          <p:cNvPr id="3" name="Content Placeholder 2"/>
          <p:cNvSpPr>
            <a:spLocks noGrp="1"/>
          </p:cNvSpPr>
          <p:nvPr>
            <p:ph idx="1"/>
          </p:nvPr>
        </p:nvSpPr>
        <p:spPr>
          <a:xfrm>
            <a:off x="578610" y="1520679"/>
            <a:ext cx="10765665" cy="4260996"/>
          </a:xfrm>
        </p:spPr>
        <p:txBody>
          <a:bodyPr>
            <a:noAutofit/>
          </a:bodyPr>
          <a:lstStyle/>
          <a:p>
            <a:r>
              <a:rPr lang="en-US" sz="4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Mark 10:39 </a:t>
            </a:r>
            <a:r>
              <a:rPr lang="en-US" sz="4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You will indeed drink the cup that I drink, and with the baptism I am baptized with you will be baptized</a:t>
            </a:r>
          </a:p>
          <a:p>
            <a:endParaRPr lang="en-US" sz="4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a:p>
            <a:r>
              <a:rPr lang="en-US" sz="44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Luke 12:50</a:t>
            </a:r>
            <a:r>
              <a:rPr lang="en-US" sz="44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But I have </a:t>
            </a:r>
            <a:r>
              <a:rPr lang="en-US" sz="4400" u="sng"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 baptism</a:t>
            </a:r>
            <a:r>
              <a:rPr lang="en-US" sz="44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to be baptized with, and how </a:t>
            </a:r>
            <a:r>
              <a:rPr lang="en-US" sz="4400" u="sng"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distressed I am</a:t>
            </a:r>
            <a:r>
              <a:rPr lang="en-US" sz="44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till it is </a:t>
            </a:r>
            <a:r>
              <a:rPr lang="en-US" sz="4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accomplished</a:t>
            </a:r>
            <a:endParaRPr lang="en-US" sz="44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2344651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SQ.jpg"/>
          <p:cNvPicPr>
            <a:picLocks noChangeAspect="1"/>
          </p:cNvPicPr>
          <p:nvPr/>
        </p:nvPicPr>
        <p:blipFill>
          <a:blip r:embed="rId2"/>
          <a:stretch>
            <a:fillRect/>
          </a:stretch>
        </p:blipFill>
        <p:spPr>
          <a:xfrm>
            <a:off x="0" y="0"/>
            <a:ext cx="12191999" cy="6858000"/>
          </a:xfrm>
          <a:prstGeom prst="rect">
            <a:avLst/>
          </a:prstGeom>
        </p:spPr>
      </p:pic>
      <p:sp>
        <p:nvSpPr>
          <p:cNvPr id="2" name="Title 1"/>
          <p:cNvSpPr>
            <a:spLocks noGrp="1"/>
          </p:cNvSpPr>
          <p:nvPr>
            <p:ph type="title"/>
          </p:nvPr>
        </p:nvSpPr>
        <p:spPr>
          <a:xfrm>
            <a:off x="812321" y="-25868"/>
            <a:ext cx="10515600" cy="1570007"/>
          </a:xfrm>
        </p:spPr>
        <p:txBody>
          <a:bodyPr>
            <a:noAutofit/>
          </a:bodyPr>
          <a:lstStyle/>
          <a:p>
            <a:r>
              <a:rPr lang="en-US" b="1" dirty="0" smtClean="0">
                <a:latin typeface="Arial" pitchFamily="34" charset="0"/>
                <a:cs typeface="Arial" pitchFamily="34" charset="0"/>
              </a:rPr>
              <a:t>The Basics of Christianity (Heb 6:1-3)</a:t>
            </a:r>
            <a:endParaRPr lang="en-US" b="1" dirty="0">
              <a:latin typeface="Arial" pitchFamily="34" charset="0"/>
              <a:cs typeface="Arial" pitchFamily="34" charset="0"/>
            </a:endParaRPr>
          </a:p>
        </p:txBody>
      </p:sp>
      <p:sp>
        <p:nvSpPr>
          <p:cNvPr id="3" name="Content Placeholder 2"/>
          <p:cNvSpPr>
            <a:spLocks noGrp="1"/>
          </p:cNvSpPr>
          <p:nvPr>
            <p:ph idx="1"/>
          </p:nvPr>
        </p:nvSpPr>
        <p:spPr>
          <a:xfrm>
            <a:off x="872705" y="1213160"/>
            <a:ext cx="10455216" cy="5257977"/>
          </a:xfrm>
        </p:spPr>
        <p:txBody>
          <a:bodyPr>
            <a:noAutofit/>
          </a:bodyPr>
          <a:lstStyle/>
          <a:p>
            <a:pPr marL="0" indent="0">
              <a:buNone/>
            </a:pPr>
            <a:r>
              <a:rPr lang="en-US" sz="2400" dirty="0" smtClean="0">
                <a:latin typeface="Arial" pitchFamily="34" charset="0"/>
                <a:cs typeface="Arial" pitchFamily="34" charset="0"/>
              </a:rPr>
              <a:t>1</a:t>
            </a:r>
            <a:r>
              <a:rPr lang="en-US" dirty="0" smtClean="0">
                <a:latin typeface="Arial" pitchFamily="34" charset="0"/>
                <a:cs typeface="Arial" pitchFamily="34" charset="0"/>
              </a:rPr>
              <a:t> </a:t>
            </a:r>
            <a:r>
              <a:rPr lang="en-US" sz="4200" dirty="0" smtClean="0">
                <a:latin typeface="Arial" pitchFamily="34" charset="0"/>
                <a:cs typeface="Arial" pitchFamily="34" charset="0"/>
              </a:rPr>
              <a:t>Therefore, leaving the discussion of the elementary principles of Christ, let us go on to perfection </a:t>
            </a:r>
            <a:r>
              <a:rPr lang="en-US" sz="3600" i="1" dirty="0" smtClean="0">
                <a:latin typeface="Arial" pitchFamily="34" charset="0"/>
                <a:cs typeface="Arial" pitchFamily="34" charset="0"/>
              </a:rPr>
              <a:t>(maturity)</a:t>
            </a:r>
            <a:r>
              <a:rPr lang="en-US" sz="4200" dirty="0" smtClean="0">
                <a:latin typeface="Arial" pitchFamily="34" charset="0"/>
                <a:cs typeface="Arial" pitchFamily="34" charset="0"/>
              </a:rPr>
              <a:t>, not laying again the foundation of repentance from dead works and of faith toward God, </a:t>
            </a:r>
            <a:r>
              <a:rPr lang="en-US" sz="2400" dirty="0" smtClean="0">
                <a:latin typeface="Arial" pitchFamily="34" charset="0"/>
                <a:cs typeface="Arial" pitchFamily="34" charset="0"/>
              </a:rPr>
              <a:t>2</a:t>
            </a:r>
            <a:r>
              <a:rPr lang="en-US" sz="4200" dirty="0" smtClean="0">
                <a:latin typeface="Arial" pitchFamily="34" charset="0"/>
                <a:cs typeface="Arial" pitchFamily="34" charset="0"/>
              </a:rPr>
              <a:t> of the doctrine of baptisms, of laying on of hands, of resurrection of the dead, and of eternal judgment. </a:t>
            </a:r>
            <a:r>
              <a:rPr lang="en-US" sz="2400" dirty="0" smtClean="0">
                <a:latin typeface="Arial" pitchFamily="34" charset="0"/>
                <a:cs typeface="Arial" pitchFamily="34" charset="0"/>
              </a:rPr>
              <a:t>3</a:t>
            </a:r>
            <a:r>
              <a:rPr lang="en-US" sz="4200" dirty="0" smtClean="0">
                <a:latin typeface="Arial" pitchFamily="34" charset="0"/>
                <a:cs typeface="Arial" pitchFamily="34" charset="0"/>
              </a:rPr>
              <a:t> And this we will do if God permits.</a:t>
            </a:r>
            <a:endParaRPr lang="en-US" sz="4200" dirty="0">
              <a:latin typeface="Arial" pitchFamily="34" charset="0"/>
              <a:cs typeface="Arial" pitchFamily="34" charset="0"/>
            </a:endParaRPr>
          </a:p>
        </p:txBody>
      </p:sp>
    </p:spTree>
    <p:extLst>
      <p:ext uri="{BB962C8B-B14F-4D97-AF65-F5344CB8AC3E}">
        <p14:creationId xmlns="" xmlns:p14="http://schemas.microsoft.com/office/powerpoint/2010/main" val="10689582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s (4).jfif"/>
          <p:cNvPicPr>
            <a:picLocks noChangeAspect="1"/>
          </p:cNvPicPr>
          <p:nvPr/>
        </p:nvPicPr>
        <p:blipFill>
          <a:blip r:embed="rId2"/>
          <a:stretch>
            <a:fillRect/>
          </a:stretch>
        </p:blipFill>
        <p:spPr>
          <a:xfrm>
            <a:off x="-485775" y="-1272269"/>
            <a:ext cx="13373100" cy="9552215"/>
          </a:xfrm>
          <a:prstGeom prst="rect">
            <a:avLst/>
          </a:prstGeom>
        </p:spPr>
      </p:pic>
      <p:sp>
        <p:nvSpPr>
          <p:cNvPr id="2" name="Title 1"/>
          <p:cNvSpPr>
            <a:spLocks noGrp="1"/>
          </p:cNvSpPr>
          <p:nvPr>
            <p:ph type="title"/>
          </p:nvPr>
        </p:nvSpPr>
        <p:spPr>
          <a:xfrm>
            <a:off x="800100" y="365125"/>
            <a:ext cx="10411851" cy="850899"/>
          </a:xfrm>
        </p:spPr>
        <p:txBody>
          <a:bodyPr>
            <a:noAutofit/>
          </a:bodyPr>
          <a:lstStyle/>
          <a:p>
            <a:r>
              <a:rPr lang="en-US" sz="54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Baptism of Suffering </a:t>
            </a:r>
            <a:r>
              <a:rPr lang="en-US" sz="5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(b)</a:t>
            </a:r>
            <a:endParaRPr lang="en-US" sz="5400" dirty="0"/>
          </a:p>
        </p:txBody>
      </p:sp>
      <p:sp>
        <p:nvSpPr>
          <p:cNvPr id="3" name="Content Placeholder 2"/>
          <p:cNvSpPr>
            <a:spLocks noGrp="1"/>
          </p:cNvSpPr>
          <p:nvPr>
            <p:ph idx="1"/>
          </p:nvPr>
        </p:nvSpPr>
        <p:spPr>
          <a:xfrm>
            <a:off x="838199" y="1454149"/>
            <a:ext cx="10809850" cy="4032251"/>
          </a:xfrm>
        </p:spPr>
        <p:txBody>
          <a:bodyPr>
            <a:noAutofit/>
          </a:bodyPr>
          <a:lstStyle/>
          <a:p>
            <a:r>
              <a:rPr lang="en-US" sz="48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John 15:20 </a:t>
            </a:r>
            <a:r>
              <a:rPr lang="en-US" sz="48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 . If they persecuted Me, they will also persecute you</a:t>
            </a:r>
          </a:p>
          <a:p>
            <a:pPr marL="0" indent="0">
              <a:buNone/>
            </a:pPr>
            <a:endParaRPr lang="en-US" sz="48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a:p>
            <a:r>
              <a:rPr lang="en-US" sz="48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2 </a:t>
            </a:r>
            <a:r>
              <a:rPr lang="en-US" sz="48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Timothy 3:12 </a:t>
            </a:r>
            <a:r>
              <a:rPr lang="en-US" sz="48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Yes, and all who desire to live godly in Christ Jesus will suffer </a:t>
            </a:r>
            <a:r>
              <a:rPr lang="en-US" sz="48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persecution.</a:t>
            </a:r>
          </a:p>
        </p:txBody>
      </p:sp>
    </p:spTree>
    <p:extLst>
      <p:ext uri="{BB962C8B-B14F-4D97-AF65-F5344CB8AC3E}">
        <p14:creationId xmlns="" xmlns:p14="http://schemas.microsoft.com/office/powerpoint/2010/main" val="16910229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s (4).jfif"/>
          <p:cNvPicPr>
            <a:picLocks noChangeAspect="1"/>
          </p:cNvPicPr>
          <p:nvPr/>
        </p:nvPicPr>
        <p:blipFill>
          <a:blip r:embed="rId2"/>
          <a:stretch>
            <a:fillRect/>
          </a:stretch>
        </p:blipFill>
        <p:spPr>
          <a:xfrm>
            <a:off x="-485775" y="-1272269"/>
            <a:ext cx="13373100" cy="9552215"/>
          </a:xfrm>
          <a:prstGeom prst="rect">
            <a:avLst/>
          </a:prstGeom>
        </p:spPr>
      </p:pic>
      <p:sp>
        <p:nvSpPr>
          <p:cNvPr id="2" name="Title 1"/>
          <p:cNvSpPr>
            <a:spLocks noGrp="1"/>
          </p:cNvSpPr>
          <p:nvPr>
            <p:ph type="title"/>
          </p:nvPr>
        </p:nvSpPr>
        <p:spPr>
          <a:xfrm>
            <a:off x="723900" y="241301"/>
            <a:ext cx="10261209" cy="978618"/>
          </a:xfrm>
        </p:spPr>
        <p:txBody>
          <a:bodyPr>
            <a:noAutofit/>
          </a:bodyPr>
          <a:lstStyle/>
          <a:p>
            <a:r>
              <a:rPr lang="en-US" sz="54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Baptism of Suffering </a:t>
            </a:r>
            <a:r>
              <a:rPr lang="en-US" sz="5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(c)</a:t>
            </a:r>
            <a:endParaRPr lang="en-US" sz="4800" dirty="0"/>
          </a:p>
        </p:txBody>
      </p:sp>
      <p:sp>
        <p:nvSpPr>
          <p:cNvPr id="3" name="Content Placeholder 2"/>
          <p:cNvSpPr>
            <a:spLocks noGrp="1"/>
          </p:cNvSpPr>
          <p:nvPr>
            <p:ph idx="1"/>
          </p:nvPr>
        </p:nvSpPr>
        <p:spPr>
          <a:xfrm>
            <a:off x="714374" y="1219918"/>
            <a:ext cx="10908324" cy="5047532"/>
          </a:xfrm>
        </p:spPr>
        <p:txBody>
          <a:bodyPr>
            <a:noAutofit/>
          </a:bodyPr>
          <a:lstStyle/>
          <a:p>
            <a:pPr marL="0" indent="0">
              <a:buNone/>
            </a:pPr>
            <a:r>
              <a:rPr lang="en-US" sz="40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Hebrews 10:36-39 </a:t>
            </a:r>
            <a:r>
              <a:rPr lang="en-US" sz="40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For you have need of endurance, so that after you have done the will of God, you may receive the promise: </a:t>
            </a:r>
            <a:r>
              <a:rPr lang="en-US" sz="2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37</a:t>
            </a:r>
            <a:r>
              <a:rPr lang="en-US" sz="40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a:t>
            </a:r>
            <a:r>
              <a:rPr lang="en-US" sz="40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t>
            </a:r>
            <a:r>
              <a:rPr lang="en-US" sz="4000" i="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For  yet a little while, And He who is coming will come and will not tarry. </a:t>
            </a:r>
            <a:r>
              <a:rPr lang="en-US" sz="2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38</a:t>
            </a:r>
            <a:r>
              <a:rPr lang="en-US" sz="40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a:t>
            </a:r>
            <a:r>
              <a:rPr lang="en-US" sz="4000" i="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Now the just shall live by faith; But if anyone draws back, My soul has no pleasure in him.” </a:t>
            </a:r>
            <a:r>
              <a:rPr lang="en-US" sz="2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39</a:t>
            </a:r>
            <a:r>
              <a:rPr lang="en-US" sz="40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But we are not of those who draw back to perdition, but of those who believe to the saving of the soul.</a:t>
            </a:r>
          </a:p>
        </p:txBody>
      </p:sp>
    </p:spTree>
    <p:extLst>
      <p:ext uri="{BB962C8B-B14F-4D97-AF65-F5344CB8AC3E}">
        <p14:creationId xmlns="" xmlns:p14="http://schemas.microsoft.com/office/powerpoint/2010/main" val="777803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SQ.jpg"/>
          <p:cNvPicPr>
            <a:picLocks noChangeAspect="1"/>
          </p:cNvPicPr>
          <p:nvPr/>
        </p:nvPicPr>
        <p:blipFill>
          <a:blip r:embed="rId2"/>
          <a:stretch>
            <a:fillRect/>
          </a:stretch>
        </p:blipFill>
        <p:spPr>
          <a:xfrm>
            <a:off x="0" y="0"/>
            <a:ext cx="12191999" cy="6858000"/>
          </a:xfrm>
          <a:prstGeom prst="rect">
            <a:avLst/>
          </a:prstGeom>
        </p:spPr>
      </p:pic>
      <p:sp>
        <p:nvSpPr>
          <p:cNvPr id="2" name="Title 1"/>
          <p:cNvSpPr>
            <a:spLocks noGrp="1"/>
          </p:cNvSpPr>
          <p:nvPr>
            <p:ph type="title"/>
          </p:nvPr>
        </p:nvSpPr>
        <p:spPr>
          <a:xfrm>
            <a:off x="795068" y="28040"/>
            <a:ext cx="10515600" cy="1325563"/>
          </a:xfrm>
        </p:spPr>
        <p:txBody>
          <a:bodyPr>
            <a:normAutofit/>
          </a:bodyPr>
          <a:lstStyle/>
          <a:p>
            <a:pPr algn="ctr"/>
            <a:r>
              <a:rPr lang="en-US" sz="5400" b="1" dirty="0" smtClean="0">
                <a:latin typeface="Arial" pitchFamily="34" charset="0"/>
                <a:cs typeface="Arial" pitchFamily="34" charset="0"/>
              </a:rPr>
              <a:t>The doctrine of Christ - Recap</a:t>
            </a:r>
            <a:endParaRPr lang="en-US" sz="5400" b="1" dirty="0">
              <a:latin typeface="Arial" pitchFamily="34" charset="0"/>
              <a:cs typeface="Arial" pitchFamily="34" charset="0"/>
            </a:endParaRPr>
          </a:p>
        </p:txBody>
      </p:sp>
      <p:sp>
        <p:nvSpPr>
          <p:cNvPr id="3" name="Content Placeholder 2"/>
          <p:cNvSpPr>
            <a:spLocks noGrp="1"/>
          </p:cNvSpPr>
          <p:nvPr>
            <p:ph idx="1"/>
          </p:nvPr>
        </p:nvSpPr>
        <p:spPr>
          <a:xfrm>
            <a:off x="810524" y="1283594"/>
            <a:ext cx="10515600" cy="3386626"/>
          </a:xfrm>
        </p:spPr>
        <p:txBody>
          <a:bodyPr>
            <a:noAutofit/>
          </a:bodyPr>
          <a:lstStyle/>
          <a:p>
            <a:r>
              <a:rPr lang="en-US" sz="4200" dirty="0" smtClean="0">
                <a:latin typeface="Arial" pitchFamily="34" charset="0"/>
                <a:cs typeface="Arial" pitchFamily="34" charset="0"/>
              </a:rPr>
              <a:t>The </a:t>
            </a:r>
            <a:r>
              <a:rPr lang="en-US" sz="4200" dirty="0">
                <a:latin typeface="Arial" pitchFamily="34" charset="0"/>
                <a:cs typeface="Arial" pitchFamily="34" charset="0"/>
              </a:rPr>
              <a:t>Word </a:t>
            </a:r>
            <a:r>
              <a:rPr lang="en-US" sz="4200" dirty="0" smtClean="0">
                <a:latin typeface="Arial" pitchFamily="34" charset="0"/>
                <a:cs typeface="Arial" pitchFamily="34" charset="0"/>
              </a:rPr>
              <a:t>that was God became a Man called Jesus.</a:t>
            </a:r>
          </a:p>
          <a:p>
            <a:r>
              <a:rPr lang="en-US" sz="4200" dirty="0" smtClean="0">
                <a:latin typeface="Arial" pitchFamily="34" charset="0"/>
                <a:cs typeface="Arial" pitchFamily="34" charset="0"/>
              </a:rPr>
              <a:t>The Man Jesus was anointed (hence the title Christ), to do God’s will, as a Man.</a:t>
            </a:r>
          </a:p>
          <a:p>
            <a:r>
              <a:rPr lang="en-US" sz="4200" dirty="0" smtClean="0">
                <a:latin typeface="Arial" pitchFamily="34" charset="0"/>
                <a:cs typeface="Arial" pitchFamily="34" charset="0"/>
              </a:rPr>
              <a:t>The Man Jesus Christ died for man.</a:t>
            </a:r>
          </a:p>
          <a:p>
            <a:r>
              <a:rPr lang="en-US" sz="4200" dirty="0" smtClean="0">
                <a:latin typeface="Arial" pitchFamily="34" charset="0"/>
                <a:cs typeface="Arial" pitchFamily="34" charset="0"/>
              </a:rPr>
              <a:t> The Man Jesus Christ resurrected, ascended to heaven, and will return to restore all things that fell when man fell.</a:t>
            </a:r>
          </a:p>
          <a:p>
            <a:endParaRPr lang="en-US" sz="4200" dirty="0" smtClean="0">
              <a:latin typeface="Arial" pitchFamily="34" charset="0"/>
              <a:cs typeface="Arial" pitchFamily="34" charset="0"/>
            </a:endParaRPr>
          </a:p>
        </p:txBody>
      </p:sp>
    </p:spTree>
    <p:extLst>
      <p:ext uri="{BB962C8B-B14F-4D97-AF65-F5344CB8AC3E}">
        <p14:creationId xmlns="" xmlns:p14="http://schemas.microsoft.com/office/powerpoint/2010/main" val="4787304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golden-wheat-ear-after-the-harvest-eps-10-vector.jpg"/>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728002" y="381000"/>
            <a:ext cx="10168597" cy="1852630"/>
          </a:xfrm>
        </p:spPr>
        <p:txBody>
          <a:bodyPr>
            <a:noAutofit/>
          </a:bodyPr>
          <a:lstStyle/>
          <a:p>
            <a:pPr algn="ctr"/>
            <a:r>
              <a:rPr lang="en-US" sz="4800" b="1" dirty="0">
                <a:latin typeface="Arial" pitchFamily="34" charset="0"/>
                <a:cs typeface="Arial" pitchFamily="34" charset="0"/>
              </a:rPr>
              <a:t>R</a:t>
            </a:r>
            <a:r>
              <a:rPr lang="en-US" sz="4800" b="1" dirty="0" smtClean="0">
                <a:latin typeface="Arial" pitchFamily="34" charset="0"/>
                <a:cs typeface="Arial" pitchFamily="34" charset="0"/>
              </a:rPr>
              <a:t>epentance </a:t>
            </a:r>
            <a:r>
              <a:rPr lang="en-US" sz="4800" b="1" dirty="0">
                <a:latin typeface="Arial" pitchFamily="34" charset="0"/>
                <a:cs typeface="Arial" pitchFamily="34" charset="0"/>
              </a:rPr>
              <a:t>from dead works and faith toward </a:t>
            </a:r>
            <a:r>
              <a:rPr lang="en-US" sz="4800" b="1" dirty="0" smtClean="0">
                <a:latin typeface="Arial" pitchFamily="34" charset="0"/>
                <a:cs typeface="Arial" pitchFamily="34" charset="0"/>
              </a:rPr>
              <a:t>God – Recap (a)</a:t>
            </a:r>
            <a:endParaRPr lang="en-US" sz="4800" dirty="0">
              <a:latin typeface="Arial" pitchFamily="34" charset="0"/>
              <a:cs typeface="Arial" pitchFamily="34" charset="0"/>
            </a:endParaRPr>
          </a:p>
        </p:txBody>
      </p:sp>
      <p:sp>
        <p:nvSpPr>
          <p:cNvPr id="3" name="Content Placeholder 2"/>
          <p:cNvSpPr>
            <a:spLocks noGrp="1"/>
          </p:cNvSpPr>
          <p:nvPr>
            <p:ph idx="1"/>
          </p:nvPr>
        </p:nvSpPr>
        <p:spPr>
          <a:xfrm>
            <a:off x="885825" y="2135944"/>
            <a:ext cx="10279820" cy="3843519"/>
          </a:xfrm>
        </p:spPr>
        <p:txBody>
          <a:bodyPr>
            <a:noAutofit/>
          </a:bodyPr>
          <a:lstStyle/>
          <a:p>
            <a:pPr marL="0" indent="0">
              <a:buNone/>
            </a:pPr>
            <a:r>
              <a:rPr lang="en-US" sz="4600" dirty="0" smtClean="0">
                <a:latin typeface="Arial" pitchFamily="34" charset="0"/>
                <a:cs typeface="Arial" pitchFamily="34" charset="0"/>
              </a:rPr>
              <a:t>Dead works: </a:t>
            </a:r>
          </a:p>
          <a:p>
            <a:pPr marL="742950" indent="-742950">
              <a:buFont typeface="+mj-lt"/>
              <a:buAutoNum type="arabicPeriod"/>
            </a:pPr>
            <a:r>
              <a:rPr lang="en-US" sz="4600" dirty="0">
                <a:latin typeface="Arial" pitchFamily="34" charset="0"/>
                <a:cs typeface="Arial" pitchFamily="34" charset="0"/>
              </a:rPr>
              <a:t>R</a:t>
            </a:r>
            <a:r>
              <a:rPr lang="en-US" sz="4600" dirty="0" smtClean="0">
                <a:latin typeface="Arial" pitchFamily="34" charset="0"/>
                <a:cs typeface="Arial" pitchFamily="34" charset="0"/>
              </a:rPr>
              <a:t>ighteous works to attain salvation.</a:t>
            </a:r>
          </a:p>
          <a:p>
            <a:pPr marL="742950" indent="-742950">
              <a:buFont typeface="+mj-lt"/>
              <a:buAutoNum type="arabicPeriod"/>
            </a:pPr>
            <a:r>
              <a:rPr lang="en-US" sz="4600" dirty="0" smtClean="0">
                <a:latin typeface="Arial" pitchFamily="34" charset="0"/>
                <a:cs typeface="Arial" pitchFamily="34" charset="0"/>
              </a:rPr>
              <a:t>Unrighteous works (sin) after attaining salvation in Jesus Christ.</a:t>
            </a:r>
          </a:p>
        </p:txBody>
      </p:sp>
    </p:spTree>
    <p:extLst>
      <p:ext uri="{BB962C8B-B14F-4D97-AF65-F5344CB8AC3E}">
        <p14:creationId xmlns="" xmlns:p14="http://schemas.microsoft.com/office/powerpoint/2010/main" val="29663751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jpg"/>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781050" y="-164800"/>
            <a:ext cx="10067925" cy="1843398"/>
          </a:xfrm>
        </p:spPr>
        <p:txBody>
          <a:bodyPr>
            <a:noAutofit/>
          </a:bodyPr>
          <a:lstStyle/>
          <a:p>
            <a:pPr algn="ctr"/>
            <a:r>
              <a:rPr lang="en-US" sz="4800" b="1" dirty="0">
                <a:latin typeface="Arial" pitchFamily="34" charset="0"/>
                <a:cs typeface="Arial" pitchFamily="34" charset="0"/>
              </a:rPr>
              <a:t>R</a:t>
            </a:r>
            <a:r>
              <a:rPr lang="en-US" sz="4800" b="1" dirty="0" smtClean="0">
                <a:latin typeface="Arial" pitchFamily="34" charset="0"/>
                <a:cs typeface="Arial" pitchFamily="34" charset="0"/>
              </a:rPr>
              <a:t>epentance </a:t>
            </a:r>
            <a:r>
              <a:rPr lang="en-US" sz="4800" b="1" dirty="0">
                <a:latin typeface="Arial" pitchFamily="34" charset="0"/>
                <a:cs typeface="Arial" pitchFamily="34" charset="0"/>
              </a:rPr>
              <a:t>from dead works and faith toward </a:t>
            </a:r>
            <a:r>
              <a:rPr lang="en-US" sz="4800" b="1" dirty="0" smtClean="0">
                <a:latin typeface="Arial" pitchFamily="34" charset="0"/>
                <a:cs typeface="Arial" pitchFamily="34" charset="0"/>
              </a:rPr>
              <a:t>God – Recap (b)</a:t>
            </a:r>
            <a:endParaRPr lang="en-US" sz="4800" dirty="0">
              <a:latin typeface="Arial" pitchFamily="34" charset="0"/>
              <a:cs typeface="Arial" pitchFamily="34" charset="0"/>
            </a:endParaRPr>
          </a:p>
        </p:txBody>
      </p:sp>
      <p:sp>
        <p:nvSpPr>
          <p:cNvPr id="3" name="Content Placeholder 2"/>
          <p:cNvSpPr>
            <a:spLocks noGrp="1"/>
          </p:cNvSpPr>
          <p:nvPr>
            <p:ph idx="1"/>
          </p:nvPr>
        </p:nvSpPr>
        <p:spPr>
          <a:xfrm>
            <a:off x="695105" y="1440564"/>
            <a:ext cx="10279820" cy="3843519"/>
          </a:xfrm>
        </p:spPr>
        <p:txBody>
          <a:bodyPr>
            <a:noAutofit/>
          </a:bodyPr>
          <a:lstStyle/>
          <a:p>
            <a:pPr marL="0" indent="0">
              <a:buNone/>
            </a:pPr>
            <a:r>
              <a:rPr lang="en-US" sz="3900" u="sng" dirty="0">
                <a:latin typeface="Arial" pitchFamily="34" charset="0"/>
                <a:cs typeface="Arial" pitchFamily="34" charset="0"/>
              </a:rPr>
              <a:t>Righteous works </a:t>
            </a:r>
            <a:r>
              <a:rPr lang="en-US" sz="3900" u="sng" dirty="0" smtClean="0">
                <a:latin typeface="Arial" pitchFamily="34" charset="0"/>
                <a:cs typeface="Arial" pitchFamily="34" charset="0"/>
              </a:rPr>
              <a:t>do not earn us salvation</a:t>
            </a:r>
            <a:endParaRPr lang="en-US" sz="3900" dirty="0" smtClean="0">
              <a:latin typeface="Arial" pitchFamily="34" charset="0"/>
              <a:cs typeface="Arial" pitchFamily="34" charset="0"/>
            </a:endParaRPr>
          </a:p>
          <a:p>
            <a:pPr marL="0" indent="0">
              <a:buNone/>
            </a:pPr>
            <a:r>
              <a:rPr lang="en-US" sz="3900" b="1" dirty="0" smtClean="0">
                <a:latin typeface="Arial" pitchFamily="34" charset="0"/>
                <a:cs typeface="Arial" pitchFamily="34" charset="0"/>
              </a:rPr>
              <a:t>Ephesians 2:8-9 </a:t>
            </a:r>
            <a:r>
              <a:rPr lang="en-US" sz="3900" dirty="0" smtClean="0">
                <a:latin typeface="Arial" pitchFamily="34" charset="0"/>
                <a:cs typeface="Arial" pitchFamily="34" charset="0"/>
              </a:rPr>
              <a:t>For </a:t>
            </a:r>
            <a:r>
              <a:rPr lang="en-US" sz="3900" dirty="0">
                <a:latin typeface="Arial" pitchFamily="34" charset="0"/>
                <a:cs typeface="Arial" pitchFamily="34" charset="0"/>
              </a:rPr>
              <a:t>by grace you have been saved through faith, </a:t>
            </a:r>
            <a:r>
              <a:rPr lang="en-US" sz="3900" dirty="0" smtClean="0">
                <a:latin typeface="Arial" pitchFamily="34" charset="0"/>
                <a:cs typeface="Arial" pitchFamily="34" charset="0"/>
              </a:rPr>
              <a:t>. . . </a:t>
            </a:r>
            <a:r>
              <a:rPr lang="en-US" sz="2400" dirty="0" smtClean="0">
                <a:latin typeface="Arial" pitchFamily="34" charset="0"/>
                <a:cs typeface="Arial" pitchFamily="34" charset="0"/>
              </a:rPr>
              <a:t>9</a:t>
            </a:r>
            <a:r>
              <a:rPr lang="en-US" sz="3900" dirty="0" smtClean="0">
                <a:latin typeface="Arial" pitchFamily="34" charset="0"/>
                <a:cs typeface="Arial" pitchFamily="34" charset="0"/>
              </a:rPr>
              <a:t>not </a:t>
            </a:r>
            <a:r>
              <a:rPr lang="en-US" sz="3900" dirty="0">
                <a:latin typeface="Arial" pitchFamily="34" charset="0"/>
                <a:cs typeface="Arial" pitchFamily="34" charset="0"/>
              </a:rPr>
              <a:t>of works, lest anyone should </a:t>
            </a:r>
            <a:r>
              <a:rPr lang="en-US" sz="3900" dirty="0" smtClean="0">
                <a:latin typeface="Arial" pitchFamily="34" charset="0"/>
                <a:cs typeface="Arial" pitchFamily="34" charset="0"/>
              </a:rPr>
              <a:t>boast.</a:t>
            </a:r>
          </a:p>
          <a:p>
            <a:pPr marL="0" indent="0">
              <a:buNone/>
            </a:pPr>
            <a:r>
              <a:rPr lang="en-US" sz="3900" u="sng" dirty="0" smtClean="0">
                <a:latin typeface="Arial" pitchFamily="34" charset="0"/>
                <a:cs typeface="Arial" pitchFamily="34" charset="0"/>
              </a:rPr>
              <a:t>Righteous works are expected in salvation</a:t>
            </a:r>
          </a:p>
          <a:p>
            <a:pPr marL="0" indent="0">
              <a:buNone/>
            </a:pPr>
            <a:r>
              <a:rPr lang="en-US" sz="3900" b="1" dirty="0" smtClean="0">
                <a:latin typeface="Arial" pitchFamily="34" charset="0"/>
                <a:cs typeface="Arial" pitchFamily="34" charset="0"/>
              </a:rPr>
              <a:t>Ephesians 2:10</a:t>
            </a:r>
            <a:r>
              <a:rPr lang="en-US" sz="3900" dirty="0" smtClean="0">
                <a:latin typeface="Arial" pitchFamily="34" charset="0"/>
                <a:cs typeface="Arial" pitchFamily="34" charset="0"/>
              </a:rPr>
              <a:t> For </a:t>
            </a:r>
            <a:r>
              <a:rPr lang="en-US" sz="3900" dirty="0">
                <a:latin typeface="Arial" panose="020B0604020202020204" pitchFamily="34" charset="0"/>
                <a:cs typeface="Arial" panose="020B0604020202020204" pitchFamily="34" charset="0"/>
              </a:rPr>
              <a:t>we are His workmanship, created in Christ Jesus for good works, which God prepared beforehand that we should walk in them.</a:t>
            </a:r>
          </a:p>
          <a:p>
            <a:pPr marL="0" indent="0">
              <a:buNone/>
            </a:pPr>
            <a:endParaRPr lang="en-US" sz="4200" u="sng" dirty="0" smtClean="0">
              <a:latin typeface="Arial" pitchFamily="34" charset="0"/>
              <a:cs typeface="Arial" pitchFamily="34" charset="0"/>
            </a:endParaRPr>
          </a:p>
          <a:p>
            <a:pPr marL="0" indent="0">
              <a:buNone/>
            </a:pPr>
            <a:endParaRPr lang="en-US" sz="4200" u="sng" dirty="0">
              <a:latin typeface="Arial" pitchFamily="34" charset="0"/>
              <a:cs typeface="Arial" pitchFamily="34" charset="0"/>
            </a:endParaRPr>
          </a:p>
          <a:p>
            <a:pPr marL="0" indent="0">
              <a:buNone/>
            </a:pPr>
            <a:endParaRPr lang="en-US" sz="4200" dirty="0">
              <a:latin typeface="Arial" pitchFamily="34" charset="0"/>
              <a:cs typeface="Arial" pitchFamily="34" charset="0"/>
            </a:endParaRPr>
          </a:p>
          <a:p>
            <a:pPr marL="0" indent="0">
              <a:buNone/>
            </a:pPr>
            <a:endParaRPr lang="en-US" sz="4200" dirty="0">
              <a:latin typeface="Arial" pitchFamily="34" charset="0"/>
              <a:cs typeface="Arial" pitchFamily="34" charset="0"/>
            </a:endParaRPr>
          </a:p>
        </p:txBody>
      </p:sp>
    </p:spTree>
    <p:extLst>
      <p:ext uri="{BB962C8B-B14F-4D97-AF65-F5344CB8AC3E}">
        <p14:creationId xmlns="" xmlns:p14="http://schemas.microsoft.com/office/powerpoint/2010/main" val="2831430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golden-wheat-ear-after-the-harvest-eps-10-vector.jpg"/>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09624" y="-40975"/>
            <a:ext cx="10048875" cy="1843398"/>
          </a:xfrm>
        </p:spPr>
        <p:txBody>
          <a:bodyPr>
            <a:noAutofit/>
          </a:bodyPr>
          <a:lstStyle/>
          <a:p>
            <a:pPr algn="ctr"/>
            <a:r>
              <a:rPr lang="en-US" sz="4800" b="1" dirty="0">
                <a:latin typeface="Arial" pitchFamily="34" charset="0"/>
                <a:cs typeface="Arial" pitchFamily="34" charset="0"/>
              </a:rPr>
              <a:t>R</a:t>
            </a:r>
            <a:r>
              <a:rPr lang="en-US" sz="4800" b="1" dirty="0" smtClean="0">
                <a:latin typeface="Arial" pitchFamily="34" charset="0"/>
                <a:cs typeface="Arial" pitchFamily="34" charset="0"/>
              </a:rPr>
              <a:t>epentance </a:t>
            </a:r>
            <a:r>
              <a:rPr lang="en-US" sz="4800" b="1" dirty="0">
                <a:latin typeface="Arial" pitchFamily="34" charset="0"/>
                <a:cs typeface="Arial" pitchFamily="34" charset="0"/>
              </a:rPr>
              <a:t>from dead works and faith toward </a:t>
            </a:r>
            <a:r>
              <a:rPr lang="en-US" sz="4800" b="1" dirty="0" smtClean="0">
                <a:latin typeface="Arial" pitchFamily="34" charset="0"/>
                <a:cs typeface="Arial" pitchFamily="34" charset="0"/>
              </a:rPr>
              <a:t>God – Recap (c)</a:t>
            </a:r>
            <a:endParaRPr lang="en-US" sz="4800" dirty="0">
              <a:latin typeface="Arial" pitchFamily="34" charset="0"/>
              <a:cs typeface="Arial" pitchFamily="34" charset="0"/>
            </a:endParaRPr>
          </a:p>
        </p:txBody>
      </p:sp>
      <p:sp>
        <p:nvSpPr>
          <p:cNvPr id="3" name="Content Placeholder 2"/>
          <p:cNvSpPr>
            <a:spLocks noGrp="1"/>
          </p:cNvSpPr>
          <p:nvPr>
            <p:ph idx="1"/>
          </p:nvPr>
        </p:nvSpPr>
        <p:spPr>
          <a:xfrm>
            <a:off x="676055" y="1669164"/>
            <a:ext cx="9984178" cy="4785709"/>
          </a:xfrm>
        </p:spPr>
        <p:txBody>
          <a:bodyPr>
            <a:noAutofit/>
          </a:bodyPr>
          <a:lstStyle/>
          <a:p>
            <a:pPr marL="0" indent="0">
              <a:buNone/>
            </a:pPr>
            <a:r>
              <a:rPr lang="en-US" sz="4200" b="1" dirty="0">
                <a:latin typeface="Arial" pitchFamily="34" charset="0"/>
                <a:cs typeface="Arial" pitchFamily="34" charset="0"/>
              </a:rPr>
              <a:t>S</a:t>
            </a:r>
            <a:r>
              <a:rPr lang="en-US" sz="4200" b="1" dirty="0" smtClean="0">
                <a:latin typeface="Arial" pitchFamily="34" charset="0"/>
                <a:cs typeface="Arial" pitchFamily="34" charset="0"/>
              </a:rPr>
              <a:t>alvation without works is salvation no more!</a:t>
            </a:r>
          </a:p>
          <a:p>
            <a:pPr marL="0" indent="0">
              <a:buNone/>
            </a:pPr>
            <a:r>
              <a:rPr lang="en-US" sz="4200" b="1" dirty="0">
                <a:latin typeface="Arial" panose="020B0604020202020204" pitchFamily="34" charset="0"/>
                <a:cs typeface="Arial" panose="020B0604020202020204" pitchFamily="34" charset="0"/>
              </a:rPr>
              <a:t>James 2:17-18 </a:t>
            </a:r>
            <a:r>
              <a:rPr lang="en-US" sz="4200" dirty="0">
                <a:latin typeface="Arial" panose="020B0604020202020204" pitchFamily="34" charset="0"/>
                <a:cs typeface="Arial" panose="020B0604020202020204" pitchFamily="34" charset="0"/>
              </a:rPr>
              <a:t>Thus also faith by itself, if it does not have works, is dead. </a:t>
            </a:r>
            <a:r>
              <a:rPr lang="en-US" sz="2400" dirty="0">
                <a:latin typeface="Arial" panose="020B0604020202020204" pitchFamily="34" charset="0"/>
                <a:cs typeface="Arial" panose="020B0604020202020204" pitchFamily="34" charset="0"/>
              </a:rPr>
              <a:t>18</a:t>
            </a:r>
            <a:r>
              <a:rPr lang="en-US" sz="4200" dirty="0">
                <a:latin typeface="Arial" panose="020B0604020202020204" pitchFamily="34" charset="0"/>
                <a:cs typeface="Arial" panose="020B0604020202020204" pitchFamily="34" charset="0"/>
              </a:rPr>
              <a:t>But someone will say, “You have faith, and I have works.” Show me your faith without works, and </a:t>
            </a:r>
            <a:r>
              <a:rPr lang="en-US" sz="4200" u="sng" dirty="0">
                <a:latin typeface="Arial" panose="020B0604020202020204" pitchFamily="34" charset="0"/>
                <a:cs typeface="Arial" panose="020B0604020202020204" pitchFamily="34" charset="0"/>
              </a:rPr>
              <a:t>I will show you my faith by my works</a:t>
            </a:r>
            <a:r>
              <a:rPr lang="en-US" sz="4200" u="sng" dirty="0" smtClean="0">
                <a:latin typeface="Arial" panose="020B0604020202020204" pitchFamily="34" charset="0"/>
                <a:cs typeface="Arial" panose="020B0604020202020204" pitchFamily="34" charset="0"/>
              </a:rPr>
              <a:t>.</a:t>
            </a:r>
            <a:endParaRPr lang="en-US" sz="4200" dirty="0">
              <a:latin typeface="Arial" pitchFamily="34" charset="0"/>
              <a:cs typeface="Arial" pitchFamily="34" charset="0"/>
            </a:endParaRPr>
          </a:p>
        </p:txBody>
      </p:sp>
    </p:spTree>
    <p:extLst>
      <p:ext uri="{BB962C8B-B14F-4D97-AF65-F5344CB8AC3E}">
        <p14:creationId xmlns="" xmlns:p14="http://schemas.microsoft.com/office/powerpoint/2010/main" val="20963426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jpg"/>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19150" y="25700"/>
            <a:ext cx="10134600" cy="1843398"/>
          </a:xfrm>
        </p:spPr>
        <p:txBody>
          <a:bodyPr>
            <a:noAutofit/>
          </a:bodyPr>
          <a:lstStyle/>
          <a:p>
            <a:pPr algn="ctr"/>
            <a:r>
              <a:rPr lang="en-US" sz="4800" b="1" dirty="0">
                <a:latin typeface="Arial" pitchFamily="34" charset="0"/>
                <a:cs typeface="Arial" pitchFamily="34" charset="0"/>
              </a:rPr>
              <a:t>R</a:t>
            </a:r>
            <a:r>
              <a:rPr lang="en-US" sz="4800" b="1" dirty="0" smtClean="0">
                <a:latin typeface="Arial" pitchFamily="34" charset="0"/>
                <a:cs typeface="Arial" pitchFamily="34" charset="0"/>
              </a:rPr>
              <a:t>epentance </a:t>
            </a:r>
            <a:r>
              <a:rPr lang="en-US" sz="4800" b="1" dirty="0">
                <a:latin typeface="Arial" pitchFamily="34" charset="0"/>
                <a:cs typeface="Arial" pitchFamily="34" charset="0"/>
              </a:rPr>
              <a:t>from dead works and faith toward </a:t>
            </a:r>
            <a:r>
              <a:rPr lang="en-US" sz="4800" b="1" dirty="0" smtClean="0">
                <a:latin typeface="Arial" pitchFamily="34" charset="0"/>
                <a:cs typeface="Arial" pitchFamily="34" charset="0"/>
              </a:rPr>
              <a:t>God – Recap (d)</a:t>
            </a:r>
            <a:endParaRPr lang="en-US" sz="4800" dirty="0">
              <a:latin typeface="Arial" pitchFamily="34" charset="0"/>
              <a:cs typeface="Arial" pitchFamily="34" charset="0"/>
            </a:endParaRPr>
          </a:p>
        </p:txBody>
      </p:sp>
      <p:sp>
        <p:nvSpPr>
          <p:cNvPr id="3" name="Content Placeholder 2"/>
          <p:cNvSpPr>
            <a:spLocks noGrp="1"/>
          </p:cNvSpPr>
          <p:nvPr>
            <p:ph idx="1"/>
          </p:nvPr>
        </p:nvSpPr>
        <p:spPr>
          <a:xfrm>
            <a:off x="695105" y="1697739"/>
            <a:ext cx="10279820" cy="3843519"/>
          </a:xfrm>
        </p:spPr>
        <p:txBody>
          <a:bodyPr>
            <a:noAutofit/>
          </a:bodyPr>
          <a:lstStyle/>
          <a:p>
            <a:pPr marL="0" indent="0">
              <a:buNone/>
            </a:pPr>
            <a:r>
              <a:rPr lang="en-US" sz="4400" b="1" dirty="0">
                <a:latin typeface="Arial" pitchFamily="34" charset="0"/>
                <a:cs typeface="Arial" pitchFamily="34" charset="0"/>
              </a:rPr>
              <a:t>S</a:t>
            </a:r>
            <a:r>
              <a:rPr lang="en-US" sz="4400" b="1" dirty="0" smtClean="0">
                <a:latin typeface="Arial" pitchFamily="34" charset="0"/>
                <a:cs typeface="Arial" pitchFamily="34" charset="0"/>
              </a:rPr>
              <a:t>alvation without righteous works leads to hell (</a:t>
            </a:r>
            <a:r>
              <a:rPr lang="en-US" sz="4400" b="1" dirty="0" err="1" smtClean="0">
                <a:latin typeface="Arial" pitchFamily="34" charset="0"/>
                <a:cs typeface="Arial" pitchFamily="34" charset="0"/>
              </a:rPr>
              <a:t>i</a:t>
            </a:r>
            <a:r>
              <a:rPr lang="en-US" sz="4400" b="1" dirty="0" smtClean="0">
                <a:latin typeface="Arial" pitchFamily="34" charset="0"/>
                <a:cs typeface="Arial" pitchFamily="34" charset="0"/>
              </a:rPr>
              <a:t>)</a:t>
            </a:r>
          </a:p>
          <a:p>
            <a:pPr marL="0" indent="0">
              <a:buNone/>
            </a:pPr>
            <a:r>
              <a:rPr lang="en-US" sz="4400" b="1" dirty="0">
                <a:latin typeface="Arial" panose="020B0604020202020204" pitchFamily="34" charset="0"/>
                <a:cs typeface="Arial" panose="020B0604020202020204" pitchFamily="34" charset="0"/>
              </a:rPr>
              <a:t>John </a:t>
            </a:r>
            <a:r>
              <a:rPr lang="en-US" sz="4400" b="1" dirty="0" smtClean="0">
                <a:latin typeface="Arial" panose="020B0604020202020204" pitchFamily="34" charset="0"/>
                <a:cs typeface="Arial" panose="020B0604020202020204" pitchFamily="34" charset="0"/>
              </a:rPr>
              <a:t>15:6</a:t>
            </a:r>
            <a:r>
              <a:rPr lang="en-US" sz="4400" dirty="0" smtClean="0">
                <a:latin typeface="Arial" panose="020B0604020202020204" pitchFamily="34" charset="0"/>
                <a:cs typeface="Arial" panose="020B0604020202020204" pitchFamily="34" charset="0"/>
              </a:rPr>
              <a:t> If </a:t>
            </a:r>
            <a:r>
              <a:rPr lang="en-US" sz="4400" dirty="0">
                <a:latin typeface="Arial" panose="020B0604020202020204" pitchFamily="34" charset="0"/>
                <a:cs typeface="Arial" panose="020B0604020202020204" pitchFamily="34" charset="0"/>
              </a:rPr>
              <a:t>anyone does not abide in Me, he is cast out as a branch and is withered; and they gather them and throw them into the fire, and they are </a:t>
            </a:r>
            <a:r>
              <a:rPr lang="en-US" sz="4400" dirty="0" smtClean="0">
                <a:latin typeface="Arial" panose="020B0604020202020204" pitchFamily="34" charset="0"/>
                <a:cs typeface="Arial" panose="020B0604020202020204" pitchFamily="34" charset="0"/>
              </a:rPr>
              <a:t>burned.</a:t>
            </a:r>
            <a:endParaRPr lang="en-US" sz="4400" dirty="0">
              <a:latin typeface="Arial" pitchFamily="34" charset="0"/>
              <a:cs typeface="Arial" pitchFamily="34" charset="0"/>
            </a:endParaRPr>
          </a:p>
        </p:txBody>
      </p:sp>
    </p:spTree>
    <p:extLst>
      <p:ext uri="{BB962C8B-B14F-4D97-AF65-F5344CB8AC3E}">
        <p14:creationId xmlns="" xmlns:p14="http://schemas.microsoft.com/office/powerpoint/2010/main" val="3508724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jpg"/>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781051" y="206675"/>
            <a:ext cx="10163174" cy="1348189"/>
          </a:xfrm>
        </p:spPr>
        <p:txBody>
          <a:bodyPr>
            <a:noAutofit/>
          </a:bodyPr>
          <a:lstStyle/>
          <a:p>
            <a:pPr algn="ctr"/>
            <a:r>
              <a:rPr lang="en-US" sz="4800" b="1" dirty="0">
                <a:latin typeface="Arial" pitchFamily="34" charset="0"/>
                <a:cs typeface="Arial" pitchFamily="34" charset="0"/>
              </a:rPr>
              <a:t>R</a:t>
            </a:r>
            <a:r>
              <a:rPr lang="en-US" sz="4800" b="1" dirty="0" smtClean="0">
                <a:latin typeface="Arial" pitchFamily="34" charset="0"/>
                <a:cs typeface="Arial" pitchFamily="34" charset="0"/>
              </a:rPr>
              <a:t>epentance </a:t>
            </a:r>
            <a:r>
              <a:rPr lang="en-US" sz="4800" b="1" dirty="0">
                <a:latin typeface="Arial" pitchFamily="34" charset="0"/>
                <a:cs typeface="Arial" pitchFamily="34" charset="0"/>
              </a:rPr>
              <a:t>from dead works and faith toward </a:t>
            </a:r>
            <a:r>
              <a:rPr lang="en-US" sz="4800" b="1" dirty="0" smtClean="0">
                <a:latin typeface="Arial" pitchFamily="34" charset="0"/>
                <a:cs typeface="Arial" pitchFamily="34" charset="0"/>
              </a:rPr>
              <a:t>God – Recap (e)</a:t>
            </a:r>
            <a:endParaRPr lang="en-US" sz="4800" dirty="0">
              <a:latin typeface="Arial" pitchFamily="34" charset="0"/>
              <a:cs typeface="Arial" pitchFamily="34" charset="0"/>
            </a:endParaRPr>
          </a:p>
        </p:txBody>
      </p:sp>
      <p:sp>
        <p:nvSpPr>
          <p:cNvPr id="3" name="Content Placeholder 2"/>
          <p:cNvSpPr>
            <a:spLocks noGrp="1"/>
          </p:cNvSpPr>
          <p:nvPr>
            <p:ph idx="1"/>
          </p:nvPr>
        </p:nvSpPr>
        <p:spPr>
          <a:xfrm>
            <a:off x="746026" y="1760219"/>
            <a:ext cx="10452297" cy="4712678"/>
          </a:xfrm>
        </p:spPr>
        <p:txBody>
          <a:bodyPr>
            <a:noAutofit/>
          </a:bodyPr>
          <a:lstStyle/>
          <a:p>
            <a:pPr marL="0" indent="0">
              <a:buNone/>
            </a:pPr>
            <a:r>
              <a:rPr lang="en-US" sz="4000" b="1" dirty="0">
                <a:latin typeface="Arial" pitchFamily="34" charset="0"/>
                <a:cs typeface="Arial" pitchFamily="34" charset="0"/>
              </a:rPr>
              <a:t>S</a:t>
            </a:r>
            <a:r>
              <a:rPr lang="en-US" sz="4000" b="1" dirty="0" smtClean="0">
                <a:latin typeface="Arial" pitchFamily="34" charset="0"/>
                <a:cs typeface="Arial" pitchFamily="34" charset="0"/>
              </a:rPr>
              <a:t>alvation without righteous works leads to hell (ii)</a:t>
            </a:r>
          </a:p>
          <a:p>
            <a:pPr marL="0" indent="0">
              <a:buNone/>
            </a:pPr>
            <a:r>
              <a:rPr lang="en-US" sz="4000" b="1" dirty="0">
                <a:latin typeface="Arial" panose="020B0604020202020204" pitchFamily="34" charset="0"/>
                <a:cs typeface="Arial" panose="020B0604020202020204" pitchFamily="34" charset="0"/>
              </a:rPr>
              <a:t>Ephesians </a:t>
            </a:r>
            <a:r>
              <a:rPr lang="en-US" sz="4000" b="1" dirty="0" smtClean="0">
                <a:latin typeface="Arial" panose="020B0604020202020204" pitchFamily="34" charset="0"/>
                <a:cs typeface="Arial" panose="020B0604020202020204" pitchFamily="34" charset="0"/>
              </a:rPr>
              <a:t>5:6-7</a:t>
            </a:r>
            <a:r>
              <a:rPr lang="en-US" sz="4000" dirty="0" smtClean="0">
                <a:latin typeface="Arial" panose="020B0604020202020204" pitchFamily="34" charset="0"/>
                <a:cs typeface="Arial" panose="020B0604020202020204" pitchFamily="34" charset="0"/>
              </a:rPr>
              <a:t> </a:t>
            </a:r>
            <a:r>
              <a:rPr lang="en-US" sz="4000" u="sng" dirty="0" smtClean="0">
                <a:latin typeface="Arial" panose="020B0604020202020204" pitchFamily="34" charset="0"/>
                <a:cs typeface="Arial" panose="020B0604020202020204" pitchFamily="34" charset="0"/>
              </a:rPr>
              <a:t>Let </a:t>
            </a:r>
            <a:r>
              <a:rPr lang="en-US" sz="4000" u="sng" dirty="0">
                <a:latin typeface="Arial" panose="020B0604020202020204" pitchFamily="34" charset="0"/>
                <a:cs typeface="Arial" panose="020B0604020202020204" pitchFamily="34" charset="0"/>
              </a:rPr>
              <a:t>no one deceive you with empty words</a:t>
            </a:r>
            <a:r>
              <a:rPr lang="en-US" sz="4000" dirty="0">
                <a:latin typeface="Arial" panose="020B0604020202020204" pitchFamily="34" charset="0"/>
                <a:cs typeface="Arial" panose="020B0604020202020204" pitchFamily="34" charset="0"/>
              </a:rPr>
              <a:t>, for because of these things </a:t>
            </a:r>
            <a:r>
              <a:rPr lang="en-US" sz="3600" i="1" dirty="0" smtClean="0">
                <a:latin typeface="Arial" panose="020B0604020202020204" pitchFamily="34" charset="0"/>
                <a:cs typeface="Arial" panose="020B0604020202020204" pitchFamily="34" charset="0"/>
              </a:rPr>
              <a:t>(sins) </a:t>
            </a:r>
            <a:r>
              <a:rPr lang="en-US" sz="4000" dirty="0" smtClean="0">
                <a:latin typeface="Arial" panose="020B0604020202020204" pitchFamily="34" charset="0"/>
                <a:cs typeface="Arial" panose="020B0604020202020204" pitchFamily="34" charset="0"/>
              </a:rPr>
              <a:t>the </a:t>
            </a:r>
            <a:r>
              <a:rPr lang="en-US" sz="4000" dirty="0">
                <a:latin typeface="Arial" panose="020B0604020202020204" pitchFamily="34" charset="0"/>
                <a:cs typeface="Arial" panose="020B0604020202020204" pitchFamily="34" charset="0"/>
              </a:rPr>
              <a:t>wrath of God comes upon the sons of disobedience. </a:t>
            </a:r>
            <a:r>
              <a:rPr lang="en-US" sz="2400" dirty="0" smtClean="0">
                <a:latin typeface="Arial" panose="020B0604020202020204" pitchFamily="34" charset="0"/>
                <a:cs typeface="Arial" panose="020B0604020202020204" pitchFamily="34" charset="0"/>
              </a:rPr>
              <a:t>7 </a:t>
            </a:r>
            <a:r>
              <a:rPr lang="en-US" sz="4000" dirty="0" smtClean="0">
                <a:latin typeface="Arial" panose="020B0604020202020204" pitchFamily="34" charset="0"/>
                <a:cs typeface="Arial" panose="020B0604020202020204" pitchFamily="34" charset="0"/>
              </a:rPr>
              <a:t>Therefore </a:t>
            </a:r>
            <a:r>
              <a:rPr lang="en-US" sz="4000" dirty="0">
                <a:latin typeface="Arial" panose="020B0604020202020204" pitchFamily="34" charset="0"/>
                <a:cs typeface="Arial" panose="020B0604020202020204" pitchFamily="34" charset="0"/>
              </a:rPr>
              <a:t>do not be partakers with </a:t>
            </a:r>
            <a:r>
              <a:rPr lang="en-US" sz="4000" dirty="0" smtClean="0">
                <a:latin typeface="Arial" panose="020B0604020202020204" pitchFamily="34" charset="0"/>
                <a:cs typeface="Arial" panose="020B0604020202020204" pitchFamily="34" charset="0"/>
              </a:rPr>
              <a:t>them </a:t>
            </a:r>
            <a:r>
              <a:rPr lang="en-US" sz="3600" i="1" dirty="0" smtClean="0">
                <a:latin typeface="Arial" panose="020B0604020202020204" pitchFamily="34" charset="0"/>
                <a:cs typeface="Arial" panose="020B0604020202020204" pitchFamily="34" charset="0"/>
              </a:rPr>
              <a:t>(of the wrath of God because of sin).</a:t>
            </a:r>
            <a:endParaRPr lang="en-US" sz="3600" i="1" dirty="0">
              <a:latin typeface="Arial" panose="020B0604020202020204" pitchFamily="34" charset="0"/>
              <a:cs typeface="Arial" panose="020B0604020202020204" pitchFamily="34" charset="0"/>
            </a:endParaRPr>
          </a:p>
          <a:p>
            <a:pPr marL="0" indent="0">
              <a:buNone/>
            </a:pPr>
            <a:endParaRPr lang="en-US" sz="3900" b="1" dirty="0" smtClean="0">
              <a:latin typeface="Arial" pitchFamily="34" charset="0"/>
              <a:cs typeface="Arial" pitchFamily="34" charset="0"/>
            </a:endParaRPr>
          </a:p>
          <a:p>
            <a:pPr marL="0" indent="0">
              <a:buNone/>
            </a:pPr>
            <a:endParaRPr lang="en-US" sz="3900" dirty="0">
              <a:latin typeface="Arial" panose="020B0604020202020204" pitchFamily="34" charset="0"/>
              <a:cs typeface="Arial" panose="020B0604020202020204" pitchFamily="34" charset="0"/>
            </a:endParaRPr>
          </a:p>
          <a:p>
            <a:pPr marL="0" indent="0">
              <a:buNone/>
            </a:pPr>
            <a:endParaRPr lang="en-US" sz="4200" u="sng" dirty="0" smtClean="0">
              <a:latin typeface="Arial" pitchFamily="34" charset="0"/>
              <a:cs typeface="Arial" pitchFamily="34" charset="0"/>
            </a:endParaRPr>
          </a:p>
          <a:p>
            <a:pPr marL="0" indent="0">
              <a:buNone/>
            </a:pPr>
            <a:endParaRPr lang="en-US" sz="4200" u="sng" dirty="0">
              <a:latin typeface="Arial" pitchFamily="34" charset="0"/>
              <a:cs typeface="Arial" pitchFamily="34" charset="0"/>
            </a:endParaRPr>
          </a:p>
          <a:p>
            <a:pPr marL="0" indent="0">
              <a:buNone/>
            </a:pPr>
            <a:endParaRPr lang="en-US" sz="4200" dirty="0">
              <a:latin typeface="Arial" pitchFamily="34" charset="0"/>
              <a:cs typeface="Arial" pitchFamily="34" charset="0"/>
            </a:endParaRPr>
          </a:p>
          <a:p>
            <a:pPr marL="0" indent="0">
              <a:buNone/>
            </a:pPr>
            <a:endParaRPr lang="en-US" sz="4200" dirty="0">
              <a:latin typeface="Arial" pitchFamily="34" charset="0"/>
              <a:cs typeface="Arial" pitchFamily="34" charset="0"/>
            </a:endParaRPr>
          </a:p>
        </p:txBody>
      </p:sp>
    </p:spTree>
    <p:extLst>
      <p:ext uri="{BB962C8B-B14F-4D97-AF65-F5344CB8AC3E}">
        <p14:creationId xmlns="" xmlns:p14="http://schemas.microsoft.com/office/powerpoint/2010/main" val="7152597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jpg"/>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771525" y="349550"/>
            <a:ext cx="10287000" cy="1348189"/>
          </a:xfrm>
        </p:spPr>
        <p:txBody>
          <a:bodyPr>
            <a:noAutofit/>
          </a:bodyPr>
          <a:lstStyle/>
          <a:p>
            <a:pPr algn="ctr"/>
            <a:r>
              <a:rPr lang="en-US" sz="4800" b="1" dirty="0">
                <a:latin typeface="Arial" pitchFamily="34" charset="0"/>
                <a:cs typeface="Arial" pitchFamily="34" charset="0"/>
              </a:rPr>
              <a:t>R</a:t>
            </a:r>
            <a:r>
              <a:rPr lang="en-US" sz="4800" b="1" dirty="0" smtClean="0">
                <a:latin typeface="Arial" pitchFamily="34" charset="0"/>
                <a:cs typeface="Arial" pitchFamily="34" charset="0"/>
              </a:rPr>
              <a:t>epentance </a:t>
            </a:r>
            <a:r>
              <a:rPr lang="en-US" sz="4800" b="1" dirty="0">
                <a:latin typeface="Arial" pitchFamily="34" charset="0"/>
                <a:cs typeface="Arial" pitchFamily="34" charset="0"/>
              </a:rPr>
              <a:t>from dead works and faith toward </a:t>
            </a:r>
            <a:r>
              <a:rPr lang="en-US" sz="4800" b="1" dirty="0" smtClean="0">
                <a:latin typeface="Arial" pitchFamily="34" charset="0"/>
                <a:cs typeface="Arial" pitchFamily="34" charset="0"/>
              </a:rPr>
              <a:t>God – Recap (f)</a:t>
            </a:r>
            <a:endParaRPr lang="en-US" sz="4800" dirty="0">
              <a:latin typeface="Arial" pitchFamily="34" charset="0"/>
              <a:cs typeface="Arial" pitchFamily="34" charset="0"/>
            </a:endParaRPr>
          </a:p>
        </p:txBody>
      </p:sp>
      <p:sp>
        <p:nvSpPr>
          <p:cNvPr id="3" name="Content Placeholder 2"/>
          <p:cNvSpPr>
            <a:spLocks noGrp="1"/>
          </p:cNvSpPr>
          <p:nvPr>
            <p:ph idx="1"/>
          </p:nvPr>
        </p:nvSpPr>
        <p:spPr>
          <a:xfrm>
            <a:off x="736501" y="1817369"/>
            <a:ext cx="10452297" cy="3697606"/>
          </a:xfrm>
        </p:spPr>
        <p:txBody>
          <a:bodyPr>
            <a:noAutofit/>
          </a:bodyPr>
          <a:lstStyle/>
          <a:p>
            <a:pPr marL="0" indent="0">
              <a:buNone/>
            </a:pPr>
            <a:r>
              <a:rPr lang="en-US" sz="4400" b="1" dirty="0" smtClean="0">
                <a:latin typeface="Arial" pitchFamily="34" charset="0"/>
                <a:cs typeface="Arial" pitchFamily="34" charset="0"/>
              </a:rPr>
              <a:t>Therefore:</a:t>
            </a:r>
          </a:p>
          <a:p>
            <a:r>
              <a:rPr lang="en-US" sz="4400" b="1" dirty="0" smtClean="0">
                <a:latin typeface="Arial" pitchFamily="34" charset="0"/>
                <a:cs typeface="Arial" pitchFamily="34" charset="0"/>
              </a:rPr>
              <a:t>2 Corinthians 13:5 </a:t>
            </a:r>
            <a:r>
              <a:rPr lang="en-US" sz="4400" dirty="0" smtClean="0">
                <a:latin typeface="Arial" panose="020B0604020202020204" pitchFamily="34" charset="0"/>
                <a:cs typeface="Arial" panose="020B0604020202020204" pitchFamily="34" charset="0"/>
              </a:rPr>
              <a:t>Examine yourselves as to whether you are in the faith. Test yourselves</a:t>
            </a:r>
          </a:p>
          <a:p>
            <a:r>
              <a:rPr lang="en-US" sz="4400" b="1" dirty="0" smtClean="0">
                <a:latin typeface="Arial" panose="020B0604020202020204" pitchFamily="34" charset="0"/>
                <a:cs typeface="Arial" panose="020B0604020202020204" pitchFamily="34" charset="0"/>
              </a:rPr>
              <a:t>1 Corinthians 10:9 </a:t>
            </a:r>
            <a:r>
              <a:rPr lang="en-US" sz="4400" dirty="0" smtClean="0">
                <a:latin typeface="Arial" panose="020B0604020202020204" pitchFamily="34" charset="0"/>
                <a:cs typeface="Arial" panose="020B0604020202020204" pitchFamily="34" charset="0"/>
              </a:rPr>
              <a:t>Therefore let him who thinks he stands take heed lest he fall</a:t>
            </a:r>
            <a:endParaRPr lang="en-US" sz="4400" dirty="0">
              <a:latin typeface="Arial" pitchFamily="34" charset="0"/>
              <a:cs typeface="Arial" pitchFamily="34" charset="0"/>
            </a:endParaRPr>
          </a:p>
        </p:txBody>
      </p:sp>
    </p:spTree>
    <p:extLst>
      <p:ext uri="{BB962C8B-B14F-4D97-AF65-F5344CB8AC3E}">
        <p14:creationId xmlns="" xmlns:p14="http://schemas.microsoft.com/office/powerpoint/2010/main" val="9898835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2341</TotalTime>
  <Words>1396</Words>
  <Application>Microsoft Office PowerPoint</Application>
  <PresentationFormat>Custom</PresentationFormat>
  <Paragraphs>88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FOUNDATIONS OF OUR FAITH</vt:lpstr>
      <vt:lpstr>The Basics of Christianity (Heb 6:1-3)</vt:lpstr>
      <vt:lpstr>The doctrine of Christ - Recap</vt:lpstr>
      <vt:lpstr>Repentance from dead works and faith toward God – Recap (a)</vt:lpstr>
      <vt:lpstr>Repentance from dead works and faith toward God – Recap (b)</vt:lpstr>
      <vt:lpstr>Repentance from dead works and faith toward God – Recap (c)</vt:lpstr>
      <vt:lpstr>Repentance from dead works and faith toward God – Recap (d)</vt:lpstr>
      <vt:lpstr>Repentance from dead works and faith toward God – Recap (e)</vt:lpstr>
      <vt:lpstr>Repentance from dead works and faith toward God – Recap (f)</vt:lpstr>
      <vt:lpstr>The doctrine of baptisms (a)</vt:lpstr>
      <vt:lpstr>The doctrine of baptisms (b)</vt:lpstr>
      <vt:lpstr>The doctrine of baptisms (c)</vt:lpstr>
      <vt:lpstr>Baptism into Christ &amp; into His body  </vt:lpstr>
      <vt:lpstr>Water Baptism (a)</vt:lpstr>
      <vt:lpstr>Water Baptism (b)</vt:lpstr>
      <vt:lpstr>Water Baptism (c)</vt:lpstr>
      <vt:lpstr>Baptism in the Holy Spirit (a) </vt:lpstr>
      <vt:lpstr>Baptism in the Holy Spirit (b) </vt:lpstr>
      <vt:lpstr>The Baptism of Suffering (a)</vt:lpstr>
      <vt:lpstr>The Baptism of Suffering (b)</vt:lpstr>
      <vt:lpstr>The Baptism of Suffering (c)</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OF OUR FAITH</dc:title>
  <dc:creator>user</dc:creator>
  <cp:lastModifiedBy>LAT</cp:lastModifiedBy>
  <cp:revision>204</cp:revision>
  <dcterms:created xsi:type="dcterms:W3CDTF">2021-11-24T08:36:34Z</dcterms:created>
  <dcterms:modified xsi:type="dcterms:W3CDTF">2021-12-12T05:25:33Z</dcterms:modified>
</cp:coreProperties>
</file>