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333" r:id="rId4"/>
    <p:sldId id="320" r:id="rId5"/>
    <p:sldId id="322" r:id="rId6"/>
    <p:sldId id="323" r:id="rId7"/>
    <p:sldId id="324" r:id="rId8"/>
    <p:sldId id="325" r:id="rId9"/>
    <p:sldId id="326" r:id="rId10"/>
    <p:sldId id="331" r:id="rId11"/>
    <p:sldId id="327" r:id="rId12"/>
    <p:sldId id="334" r:id="rId13"/>
    <p:sldId id="303" r:id="rId14"/>
    <p:sldId id="332" r:id="rId15"/>
    <p:sldId id="32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4DFA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5" autoAdjust="0"/>
    <p:restoredTop sz="91162" autoAdjust="0"/>
  </p:normalViewPr>
  <p:slideViewPr>
    <p:cSldViewPr snapToGrid="0">
      <p:cViewPr varScale="1">
        <p:scale>
          <a:sx n="80" d="100"/>
          <a:sy n="80" d="100"/>
        </p:scale>
        <p:origin x="-782"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0803042B-06A8-4A17-80F8-CFED434E0D50}" type="datetimeFigureOut">
              <a:rPr lang="en-US" smtClean="0"/>
              <a:pPr/>
              <a:t>01-Jan-22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16FF54-260C-4EC8-97B2-1CD53992151C}" type="slidenum">
              <a:rPr lang="en-US" smtClean="0"/>
              <a:pPr/>
              <a:t>‹#›</a:t>
            </a:fld>
            <a:endParaRPr lang="en-US"/>
          </a:p>
        </p:txBody>
      </p:sp>
    </p:spTree>
    <p:extLst>
      <p:ext uri="{BB962C8B-B14F-4D97-AF65-F5344CB8AC3E}">
        <p14:creationId xmlns:p14="http://schemas.microsoft.com/office/powerpoint/2010/main" xmlns="" val="30103946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01-Jan-22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28859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01-Jan-22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400715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01-Jan-22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4332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01-Jan-22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03840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F0517-20F9-4A8B-99C6-01C685972FE4}" type="datetimeFigureOut">
              <a:rPr lang="en-US" smtClean="0"/>
              <a:pPr/>
              <a:t>01-Jan-22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0676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F0517-20F9-4A8B-99C6-01C685972FE4}" type="datetimeFigureOut">
              <a:rPr lang="en-US" smtClean="0"/>
              <a:pPr/>
              <a:t>01-Jan-22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547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F0517-20F9-4A8B-99C6-01C685972FE4}" type="datetimeFigureOut">
              <a:rPr lang="en-US" smtClean="0"/>
              <a:pPr/>
              <a:t>01-Jan-22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137278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F0517-20F9-4A8B-99C6-01C685972FE4}" type="datetimeFigureOut">
              <a:rPr lang="en-US" smtClean="0"/>
              <a:pPr/>
              <a:t>01-Jan-22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891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0517-20F9-4A8B-99C6-01C685972FE4}" type="datetimeFigureOut">
              <a:rPr lang="en-US" smtClean="0"/>
              <a:pPr/>
              <a:t>01-Jan-22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28351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01-Jan-22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42870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01-Jan-22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582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0517-20F9-4A8B-99C6-01C685972FE4}" type="datetimeFigureOut">
              <a:rPr lang="en-US" smtClean="0"/>
              <a:pPr/>
              <a:t>01-Jan-22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89335-C54F-43AC-B3F8-549303C7D978}" type="slidenum">
              <a:rPr lang="en-US" smtClean="0"/>
              <a:pPr/>
              <a:t>‹#›</a:t>
            </a:fld>
            <a:endParaRPr lang="en-US"/>
          </a:p>
        </p:txBody>
      </p:sp>
    </p:spTree>
    <p:extLst>
      <p:ext uri="{BB962C8B-B14F-4D97-AF65-F5344CB8AC3E}">
        <p14:creationId xmlns:p14="http://schemas.microsoft.com/office/powerpoint/2010/main" xmlns="" val="31644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472241" y="810883"/>
            <a:ext cx="9144000" cy="2112484"/>
          </a:xfrm>
          <a:noFill/>
        </p:spPr>
        <p:txBody>
          <a:bodyPr>
            <a:noAutofit/>
          </a:bodyPr>
          <a:lstStyle/>
          <a:p>
            <a:r>
              <a:rPr lang="en-US" sz="6600" b="1" dirty="0" smtClean="0">
                <a:latin typeface="Arial" pitchFamily="34" charset="0"/>
                <a:cs typeface="Arial" pitchFamily="34" charset="0"/>
              </a:rPr>
              <a:t>FOUNDATIONS OF OUR FAITH</a:t>
            </a:r>
            <a:endParaRPr lang="en-US" sz="6600" b="1" dirty="0">
              <a:latin typeface="Arial" pitchFamily="34" charset="0"/>
              <a:cs typeface="Arial" pitchFamily="34" charset="0"/>
            </a:endParaRPr>
          </a:p>
        </p:txBody>
      </p:sp>
      <p:sp>
        <p:nvSpPr>
          <p:cNvPr id="3" name="Subtitle 2"/>
          <p:cNvSpPr>
            <a:spLocks noGrp="1"/>
          </p:cNvSpPr>
          <p:nvPr>
            <p:ph type="subTitle" idx="1"/>
          </p:nvPr>
        </p:nvSpPr>
        <p:spPr>
          <a:xfrm>
            <a:off x="1498121" y="3481269"/>
            <a:ext cx="9144000" cy="1655762"/>
          </a:xfrm>
        </p:spPr>
        <p:txBody>
          <a:bodyPr>
            <a:noAutofit/>
          </a:bodyPr>
          <a:lstStyle/>
          <a:p>
            <a:r>
              <a:rPr lang="en-US" sz="6000" b="1" dirty="0" smtClean="0">
                <a:latin typeface="Arial" pitchFamily="34" charset="0"/>
                <a:cs typeface="Arial" pitchFamily="34" charset="0"/>
              </a:rPr>
              <a:t>Reviewing The Basics of Christianity</a:t>
            </a:r>
          </a:p>
          <a:p>
            <a:r>
              <a:rPr lang="en-US" sz="3200" b="1" dirty="0" smtClean="0">
                <a:latin typeface="Arial" pitchFamily="34" charset="0"/>
                <a:cs typeface="Arial" pitchFamily="34" charset="0"/>
              </a:rPr>
              <a:t>Moses B. </a:t>
            </a:r>
            <a:r>
              <a:rPr lang="en-US" sz="3200" b="1" dirty="0" err="1" smtClean="0">
                <a:latin typeface="Arial" pitchFamily="34" charset="0"/>
                <a:cs typeface="Arial" pitchFamily="34" charset="0"/>
              </a:rPr>
              <a:t>Musinguzi</a:t>
            </a:r>
            <a:r>
              <a:rPr lang="en-US" sz="3200" b="1" dirty="0" smtClean="0">
                <a:latin typeface="Arial" pitchFamily="34" charset="0"/>
                <a:cs typeface="Arial" pitchFamily="34" charset="0"/>
              </a:rPr>
              <a:t> @ Last Adam Tabernacle</a:t>
            </a:r>
          </a:p>
          <a:p>
            <a:r>
              <a:rPr lang="en-US" sz="3200" b="1" dirty="0" smtClean="0">
                <a:latin typeface="Arial" pitchFamily="34" charset="0"/>
                <a:cs typeface="Arial" pitchFamily="34" charset="0"/>
              </a:rPr>
              <a:t>	Sunday 2</a:t>
            </a:r>
            <a:r>
              <a:rPr lang="en-US" sz="3200" b="1" baseline="30000" dirty="0" smtClean="0">
                <a:latin typeface="Arial" pitchFamily="34" charset="0"/>
                <a:cs typeface="Arial" pitchFamily="34" charset="0"/>
              </a:rPr>
              <a:t>nd</a:t>
            </a:r>
            <a:r>
              <a:rPr lang="en-US" sz="3200" b="1" dirty="0" smtClean="0">
                <a:latin typeface="Arial" pitchFamily="34" charset="0"/>
                <a:cs typeface="Arial" pitchFamily="34" charset="0"/>
              </a:rPr>
              <a:t> January 2022</a:t>
            </a:r>
            <a:endParaRPr lang="en-US" sz="3200" b="1" dirty="0">
              <a:latin typeface="Arial" pitchFamily="34" charset="0"/>
              <a:cs typeface="Arial" pitchFamily="34" charset="0"/>
            </a:endParaRPr>
          </a:p>
        </p:txBody>
      </p:sp>
    </p:spTree>
    <p:extLst>
      <p:ext uri="{BB962C8B-B14F-4D97-AF65-F5344CB8AC3E}">
        <p14:creationId xmlns:p14="http://schemas.microsoft.com/office/powerpoint/2010/main" xmlns="" val="426251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52168" y="28040"/>
            <a:ext cx="10515600" cy="1325563"/>
          </a:xfrm>
        </p:spPr>
        <p:txBody>
          <a:bodyPr>
            <a:normAutofit fontScale="90000"/>
          </a:bodyPr>
          <a:lstStyle/>
          <a:p>
            <a:r>
              <a:rPr lang="en-US" sz="5400" b="1" dirty="0" smtClean="0">
                <a:latin typeface="Arial" pitchFamily="34" charset="0"/>
                <a:cs typeface="Arial" pitchFamily="34" charset="0"/>
              </a:rPr>
              <a:t>The Resurrection of the Dead (7)</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591449" y="1283594"/>
            <a:ext cx="11267616" cy="5398560"/>
          </a:xfrm>
        </p:spPr>
        <p:txBody>
          <a:bodyPr>
            <a:noAutofit/>
          </a:bodyPr>
          <a:lstStyle/>
          <a:p>
            <a:pPr marL="0" indent="0">
              <a:buNone/>
            </a:pPr>
            <a:r>
              <a:rPr lang="en-US" sz="3800" b="1" u="sng" dirty="0" smtClean="0">
                <a:latin typeface="Arial" pitchFamily="34" charset="0"/>
                <a:cs typeface="Arial" pitchFamily="34" charset="0"/>
              </a:rPr>
              <a:t>Where do the dead go?</a:t>
            </a:r>
            <a:r>
              <a:rPr lang="en-US" sz="3800" b="1" dirty="0" smtClean="0">
                <a:latin typeface="Arial" pitchFamily="34" charset="0"/>
                <a:cs typeface="Arial" pitchFamily="34" charset="0"/>
              </a:rPr>
              <a:t> 1) Sheol (Hades)</a:t>
            </a:r>
          </a:p>
          <a:p>
            <a:pPr marL="0" indent="0">
              <a:buNone/>
            </a:pPr>
            <a:r>
              <a:rPr lang="en-US" sz="3800" b="1" dirty="0" smtClean="0">
                <a:latin typeface="Arial" pitchFamily="34" charset="0"/>
                <a:cs typeface="Arial" pitchFamily="34" charset="0"/>
              </a:rPr>
              <a:t>Jesus also went to Sheol (Hades)</a:t>
            </a:r>
          </a:p>
          <a:p>
            <a:r>
              <a:rPr lang="en-US" sz="3800" b="1" dirty="0" smtClean="0">
                <a:latin typeface="Arial" pitchFamily="34" charset="0"/>
                <a:cs typeface="Arial" pitchFamily="34" charset="0"/>
              </a:rPr>
              <a:t> Acts 2:27 </a:t>
            </a:r>
            <a:r>
              <a:rPr lang="en-US" sz="3800" dirty="0" smtClean="0">
                <a:latin typeface="Arial" pitchFamily="34" charset="0"/>
                <a:cs typeface="Arial" pitchFamily="34" charset="0"/>
              </a:rPr>
              <a:t>For You will not leave my soul in Hades, Nor will You allow Your Holy One to see corruption.</a:t>
            </a:r>
          </a:p>
          <a:p>
            <a:r>
              <a:rPr lang="en-US" sz="3800" b="1" dirty="0" smtClean="0">
                <a:latin typeface="Arial" pitchFamily="34" charset="0"/>
                <a:cs typeface="Arial" pitchFamily="34" charset="0"/>
              </a:rPr>
              <a:t>Luke 23:42-43 </a:t>
            </a:r>
            <a:r>
              <a:rPr lang="en-US" sz="3800" dirty="0" smtClean="0">
                <a:latin typeface="Arial" pitchFamily="34" charset="0"/>
                <a:cs typeface="Arial" pitchFamily="34" charset="0"/>
              </a:rPr>
              <a:t>Then he (criminal) said to Jesus, “Lord, remember me when You come in Your kingdom.” </a:t>
            </a:r>
            <a:r>
              <a:rPr lang="en-US" sz="2400" dirty="0" smtClean="0">
                <a:latin typeface="Arial" pitchFamily="34" charset="0"/>
                <a:cs typeface="Arial" pitchFamily="34" charset="0"/>
              </a:rPr>
              <a:t>43</a:t>
            </a:r>
            <a:r>
              <a:rPr lang="en-US" sz="3800" dirty="0" smtClean="0">
                <a:latin typeface="Arial" pitchFamily="34" charset="0"/>
                <a:cs typeface="Arial" pitchFamily="34" charset="0"/>
              </a:rPr>
              <a:t> And Jesus said to him, “Assuredly, I say to you, today you will be with Me in </a:t>
            </a:r>
            <a:r>
              <a:rPr lang="en-US" sz="3800" u="sng" dirty="0" smtClean="0">
                <a:latin typeface="Arial" pitchFamily="34" charset="0"/>
                <a:cs typeface="Arial" pitchFamily="34" charset="0"/>
              </a:rPr>
              <a:t>Paradise</a:t>
            </a:r>
            <a:r>
              <a:rPr lang="en-US" sz="3800" dirty="0" smtClean="0">
                <a:latin typeface="Arial" pitchFamily="34" charset="0"/>
                <a:cs typeface="Arial" pitchFamily="34" charset="0"/>
              </a:rPr>
              <a:t>.”</a:t>
            </a:r>
            <a:endParaRPr lang="en-US" sz="3800" b="1" dirty="0">
              <a:latin typeface="Arial" pitchFamily="34" charset="0"/>
              <a:cs typeface="Arial" pitchFamily="34" charset="0"/>
            </a:endParaRPr>
          </a:p>
        </p:txBody>
      </p:sp>
    </p:spTree>
    <p:extLst>
      <p:ext uri="{BB962C8B-B14F-4D97-AF65-F5344CB8AC3E}">
        <p14:creationId xmlns:p14="http://schemas.microsoft.com/office/powerpoint/2010/main" xmlns="" val="554460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509318" y="-143410"/>
            <a:ext cx="10515600" cy="1325563"/>
          </a:xfrm>
        </p:spPr>
        <p:txBody>
          <a:bodyPr>
            <a:normAutofit fontScale="90000"/>
          </a:bodyPr>
          <a:lstStyle/>
          <a:p>
            <a:r>
              <a:rPr lang="en-US" sz="5400" b="1" dirty="0" smtClean="0">
                <a:latin typeface="Arial" pitchFamily="34" charset="0"/>
                <a:cs typeface="Arial" pitchFamily="34" charset="0"/>
              </a:rPr>
              <a:t>The Resurrection of the Dead (8)</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648599" y="931169"/>
            <a:ext cx="10781254" cy="5574406"/>
          </a:xfrm>
        </p:spPr>
        <p:txBody>
          <a:bodyPr>
            <a:noAutofit/>
          </a:bodyPr>
          <a:lstStyle/>
          <a:p>
            <a:pPr marL="0" indent="0">
              <a:buNone/>
            </a:pPr>
            <a:r>
              <a:rPr lang="en-US" sz="3800" b="1" u="sng" dirty="0" smtClean="0">
                <a:latin typeface="Arial" pitchFamily="34" charset="0"/>
                <a:cs typeface="Arial" pitchFamily="34" charset="0"/>
              </a:rPr>
              <a:t>Where do the dead go?</a:t>
            </a:r>
            <a:r>
              <a:rPr lang="en-US" sz="3800" b="1" dirty="0" smtClean="0">
                <a:latin typeface="Arial" pitchFamily="34" charset="0"/>
                <a:cs typeface="Arial" pitchFamily="34" charset="0"/>
              </a:rPr>
              <a:t> 1) Sheol (Hades)</a:t>
            </a:r>
          </a:p>
          <a:p>
            <a:pPr marL="0" indent="0">
              <a:buNone/>
            </a:pPr>
            <a:r>
              <a:rPr lang="en-US" sz="3800" dirty="0" smtClean="0">
                <a:latin typeface="Arial" pitchFamily="34" charset="0"/>
                <a:cs typeface="Arial" pitchFamily="34" charset="0"/>
              </a:rPr>
              <a:t>Where is Sheol (Hades)?</a:t>
            </a:r>
          </a:p>
          <a:p>
            <a:r>
              <a:rPr lang="en-US" sz="3800" b="1" dirty="0" smtClean="0">
                <a:latin typeface="Arial" pitchFamily="34" charset="0"/>
                <a:cs typeface="Arial" pitchFamily="34" charset="0"/>
              </a:rPr>
              <a:t>Matthew 12:40 </a:t>
            </a:r>
            <a:r>
              <a:rPr lang="en-US" sz="3800" dirty="0" smtClean="0">
                <a:latin typeface="Arial" pitchFamily="34" charset="0"/>
                <a:cs typeface="Arial" pitchFamily="34" charset="0"/>
              </a:rPr>
              <a:t>For as Jonah was three days and three nights in the belly of the great fish, so will the Son of Man be three days and three nights in the </a:t>
            </a:r>
            <a:r>
              <a:rPr lang="en-US" sz="3800" u="sng" dirty="0" smtClean="0">
                <a:latin typeface="Arial" pitchFamily="34" charset="0"/>
                <a:cs typeface="Arial" pitchFamily="34" charset="0"/>
              </a:rPr>
              <a:t>heart of the earth</a:t>
            </a:r>
            <a:r>
              <a:rPr lang="en-US" sz="3800" dirty="0" smtClean="0">
                <a:latin typeface="Arial" pitchFamily="34" charset="0"/>
                <a:cs typeface="Arial" pitchFamily="34" charset="0"/>
              </a:rPr>
              <a:t>.</a:t>
            </a:r>
          </a:p>
          <a:p>
            <a:r>
              <a:rPr lang="en-US" sz="3800" b="1" dirty="0" smtClean="0">
                <a:latin typeface="Arial" pitchFamily="34" charset="0"/>
                <a:cs typeface="Arial" pitchFamily="34" charset="0"/>
              </a:rPr>
              <a:t>Ephesians 4:9-10 </a:t>
            </a:r>
            <a:r>
              <a:rPr lang="en-US" sz="3800" dirty="0" smtClean="0">
                <a:latin typeface="Arial" pitchFamily="34" charset="0"/>
                <a:cs typeface="Arial" pitchFamily="34" charset="0"/>
              </a:rPr>
              <a:t>Now this, “He ascended” – what does it mean but that He also first descended into the </a:t>
            </a:r>
            <a:r>
              <a:rPr lang="en-US" sz="3800" u="sng" dirty="0" smtClean="0">
                <a:latin typeface="Arial" pitchFamily="34" charset="0"/>
                <a:cs typeface="Arial" pitchFamily="34" charset="0"/>
              </a:rPr>
              <a:t>lower parts of the earth</a:t>
            </a:r>
            <a:r>
              <a:rPr lang="en-US" sz="3800" dirty="0" smtClean="0">
                <a:latin typeface="Arial" pitchFamily="34" charset="0"/>
                <a:cs typeface="Arial" pitchFamily="34" charset="0"/>
              </a:rPr>
              <a:t>? He who descended is also the One who ascended. . .</a:t>
            </a:r>
            <a:endParaRPr lang="en-US" sz="3800" b="1" dirty="0">
              <a:latin typeface="Arial" pitchFamily="34" charset="0"/>
              <a:cs typeface="Arial" pitchFamily="34" charset="0"/>
            </a:endParaRPr>
          </a:p>
        </p:txBody>
      </p:sp>
    </p:spTree>
    <p:extLst>
      <p:ext uri="{BB962C8B-B14F-4D97-AF65-F5344CB8AC3E}">
        <p14:creationId xmlns:p14="http://schemas.microsoft.com/office/powerpoint/2010/main" xmlns="" val="760979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509318" y="98474"/>
            <a:ext cx="10576024" cy="832695"/>
          </a:xfrm>
        </p:spPr>
        <p:txBody>
          <a:bodyPr>
            <a:normAutofit fontScale="90000"/>
          </a:bodyPr>
          <a:lstStyle/>
          <a:p>
            <a:r>
              <a:rPr lang="en-US" sz="5400" b="1" dirty="0" smtClean="0">
                <a:latin typeface="Arial" pitchFamily="34" charset="0"/>
                <a:cs typeface="Arial" pitchFamily="34" charset="0"/>
              </a:rPr>
              <a:t>The Resurrection of the Dead (9)</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648599" y="931169"/>
            <a:ext cx="10781254" cy="5574406"/>
          </a:xfrm>
        </p:spPr>
        <p:txBody>
          <a:bodyPr>
            <a:noAutofit/>
          </a:bodyPr>
          <a:lstStyle/>
          <a:p>
            <a:pPr marL="0" indent="0">
              <a:buNone/>
            </a:pPr>
            <a:r>
              <a:rPr lang="en-US" sz="3800" b="1" u="sng" dirty="0" smtClean="0">
                <a:latin typeface="Arial" pitchFamily="34" charset="0"/>
                <a:cs typeface="Arial" pitchFamily="34" charset="0"/>
              </a:rPr>
              <a:t>Where do the dead go?</a:t>
            </a:r>
            <a:r>
              <a:rPr lang="en-US" sz="3800" b="1" dirty="0" smtClean="0">
                <a:latin typeface="Arial" pitchFamily="34" charset="0"/>
                <a:cs typeface="Arial" pitchFamily="34" charset="0"/>
              </a:rPr>
              <a:t> 2) Lake of Fire</a:t>
            </a:r>
          </a:p>
          <a:p>
            <a:pPr marL="0" indent="0">
              <a:buNone/>
            </a:pPr>
            <a:r>
              <a:rPr lang="en-US" sz="4000" b="1" dirty="0" smtClean="0">
                <a:latin typeface="Arial" pitchFamily="34" charset="0"/>
                <a:cs typeface="Arial" pitchFamily="34" charset="0"/>
              </a:rPr>
              <a:t>Revelation 20:13-15 </a:t>
            </a:r>
            <a:r>
              <a:rPr lang="en-US" sz="3800" i="1" dirty="0" smtClean="0">
                <a:latin typeface="Arial" pitchFamily="34" charset="0"/>
                <a:cs typeface="Arial" pitchFamily="34" charset="0"/>
              </a:rPr>
              <a:t>(After the millennial reign of Jesus Christ) </a:t>
            </a:r>
            <a:r>
              <a:rPr lang="en-US" sz="4000" dirty="0" smtClean="0">
                <a:latin typeface="Arial" pitchFamily="34" charset="0"/>
                <a:cs typeface="Arial" pitchFamily="34" charset="0"/>
              </a:rPr>
              <a:t>The sea gave up the dead who were in it, and Death and Hades delivered up the dead who were in them. And they were judged, each according to his works. </a:t>
            </a:r>
            <a:r>
              <a:rPr lang="en-US" sz="2400" dirty="0" smtClean="0">
                <a:latin typeface="Arial" pitchFamily="34" charset="0"/>
                <a:cs typeface="Arial" pitchFamily="34" charset="0"/>
              </a:rPr>
              <a:t>14</a:t>
            </a:r>
            <a:r>
              <a:rPr lang="en-US" sz="4000" dirty="0" smtClean="0">
                <a:latin typeface="Arial" pitchFamily="34" charset="0"/>
                <a:cs typeface="Arial" pitchFamily="34" charset="0"/>
              </a:rPr>
              <a:t> Then Death and Hades were cast into the lake of fire. This is the second death. </a:t>
            </a:r>
            <a:r>
              <a:rPr lang="en-US" sz="2400" dirty="0" smtClean="0">
                <a:latin typeface="Arial" pitchFamily="34" charset="0"/>
                <a:cs typeface="Arial" pitchFamily="34" charset="0"/>
              </a:rPr>
              <a:t>15 </a:t>
            </a:r>
            <a:r>
              <a:rPr lang="en-US" sz="4000" dirty="0" smtClean="0">
                <a:latin typeface="Arial" pitchFamily="34" charset="0"/>
                <a:cs typeface="Arial" pitchFamily="34" charset="0"/>
              </a:rPr>
              <a:t>And anyone not found written in the Book of Life was cast into the lake of fire.</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xmlns="" val="3053895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19050" y="-1629684"/>
            <a:ext cx="12211050" cy="8722179"/>
          </a:xfrm>
          <a:prstGeom prst="rect">
            <a:avLst/>
          </a:prstGeom>
        </p:spPr>
      </p:pic>
      <p:sp>
        <p:nvSpPr>
          <p:cNvPr id="2" name="Title 1"/>
          <p:cNvSpPr>
            <a:spLocks noGrp="1"/>
          </p:cNvSpPr>
          <p:nvPr>
            <p:ph type="title"/>
          </p:nvPr>
        </p:nvSpPr>
        <p:spPr>
          <a:xfrm>
            <a:off x="409574" y="-81181"/>
            <a:ext cx="11287565" cy="1191764"/>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Resurrection of the Dead (10)</a:t>
            </a:r>
            <a:endParaRPr lang="en-US" sz="5400" dirty="0"/>
          </a:p>
        </p:txBody>
      </p:sp>
      <p:sp>
        <p:nvSpPr>
          <p:cNvPr id="3" name="Content Placeholder 2"/>
          <p:cNvSpPr>
            <a:spLocks noGrp="1"/>
          </p:cNvSpPr>
          <p:nvPr>
            <p:ph idx="1"/>
          </p:nvPr>
        </p:nvSpPr>
        <p:spPr>
          <a:xfrm>
            <a:off x="571500" y="858863"/>
            <a:ext cx="10934700" cy="5675288"/>
          </a:xfrm>
        </p:spPr>
        <p:txBody>
          <a:bodyPr>
            <a:noAutofit/>
          </a:bodyPr>
          <a:lstStyle/>
          <a:p>
            <a:pPr marL="0" indent="0">
              <a:buNone/>
            </a:pPr>
            <a:r>
              <a:rPr lang="en-US" sz="38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Where do the dead go?</a:t>
            </a:r>
            <a:r>
              <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3) Heaven</a:t>
            </a:r>
            <a:endParaRPr lang="en-US" sz="3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38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Matthew 27:50, 52 </a:t>
            </a:r>
            <a:r>
              <a:rPr lang="en-US" sz="38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Jesus . . . yielded up His spirit. . . and the graves were opened; and many bodies of the saints who had fallen asleep were raised; and coming out of the graves after His resurrection, they went into the holy city and appeared to many</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p>
          <a:p>
            <a:pPr marL="0" indent="0">
              <a:buNone/>
            </a:pPr>
            <a:endPar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38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Ephesians 4:8 </a:t>
            </a:r>
            <a:r>
              <a:rPr lang="en-US" sz="3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when He ascended on high, He led captivity captive . . . </a:t>
            </a:r>
          </a:p>
        </p:txBody>
      </p:sp>
    </p:spTree>
    <p:extLst>
      <p:ext uri="{BB962C8B-B14F-4D97-AF65-F5344CB8AC3E}">
        <p14:creationId xmlns:p14="http://schemas.microsoft.com/office/powerpoint/2010/main" xmlns="" val="1691022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19050" y="-1629684"/>
            <a:ext cx="12211050" cy="8722179"/>
          </a:xfrm>
          <a:prstGeom prst="rect">
            <a:avLst/>
          </a:prstGeom>
        </p:spPr>
      </p:pic>
      <p:sp>
        <p:nvSpPr>
          <p:cNvPr id="2" name="Title 1"/>
          <p:cNvSpPr>
            <a:spLocks noGrp="1"/>
          </p:cNvSpPr>
          <p:nvPr>
            <p:ph type="title"/>
          </p:nvPr>
        </p:nvSpPr>
        <p:spPr>
          <a:xfrm>
            <a:off x="561975" y="90415"/>
            <a:ext cx="11268954" cy="1125416"/>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Resurrection of the Dead (11)</a:t>
            </a:r>
            <a:endParaRPr lang="en-US" sz="5400" dirty="0"/>
          </a:p>
        </p:txBody>
      </p:sp>
      <p:sp>
        <p:nvSpPr>
          <p:cNvPr id="3" name="Content Placeholder 2"/>
          <p:cNvSpPr>
            <a:spLocks noGrp="1"/>
          </p:cNvSpPr>
          <p:nvPr>
            <p:ph idx="1"/>
          </p:nvPr>
        </p:nvSpPr>
        <p:spPr>
          <a:xfrm>
            <a:off x="647700" y="1079843"/>
            <a:ext cx="10554726" cy="5359058"/>
          </a:xfrm>
        </p:spPr>
        <p:txBody>
          <a:bodyPr>
            <a:noAutofit/>
          </a:bodyPr>
          <a:lstStyle/>
          <a:p>
            <a:pPr marL="0" indent="0">
              <a:buNone/>
            </a:pPr>
            <a:r>
              <a:rPr lang="en-US" sz="40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Where do the dead go?</a:t>
            </a: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3) Heaven</a:t>
            </a:r>
            <a:endParaRPr lang="en-US" sz="40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Abraham’s bosom (Paradise) is now in heaven, no longer in Sheol (Hades)</a:t>
            </a:r>
          </a:p>
          <a:p>
            <a:pPr marL="0" indent="0">
              <a:buNone/>
            </a:pPr>
            <a:endPar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pPr marL="0" indent="0">
              <a:buNone/>
            </a:pP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Corinthians 12:2, 4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 know a man in Christ who fourteen years ago . . . was caught up to the </a:t>
            </a:r>
            <a:r>
              <a:rPr lang="en-US" sz="40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third heaven</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 </a:t>
            </a:r>
            <a:r>
              <a:rPr lang="en-US"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4</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he was caught up into </a:t>
            </a:r>
            <a:r>
              <a:rPr lang="en-US" sz="40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Paradise</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and heard inexpressible words, which it is not lawful for a man to utter.</a:t>
            </a:r>
          </a:p>
        </p:txBody>
      </p:sp>
    </p:spTree>
    <p:extLst>
      <p:ext uri="{BB962C8B-B14F-4D97-AF65-F5344CB8AC3E}">
        <p14:creationId xmlns:p14="http://schemas.microsoft.com/office/powerpoint/2010/main" xmlns="" val="1229578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 (4).jfif"/>
          <p:cNvPicPr>
            <a:picLocks noChangeAspect="1"/>
          </p:cNvPicPr>
          <p:nvPr/>
        </p:nvPicPr>
        <p:blipFill>
          <a:blip r:embed="rId2"/>
          <a:stretch>
            <a:fillRect/>
          </a:stretch>
        </p:blipFill>
        <p:spPr>
          <a:xfrm>
            <a:off x="-19050" y="-1629684"/>
            <a:ext cx="12211050" cy="8722179"/>
          </a:xfrm>
          <a:prstGeom prst="rect">
            <a:avLst/>
          </a:prstGeom>
        </p:spPr>
      </p:pic>
      <p:sp>
        <p:nvSpPr>
          <p:cNvPr id="2" name="Title 1"/>
          <p:cNvSpPr>
            <a:spLocks noGrp="1"/>
          </p:cNvSpPr>
          <p:nvPr>
            <p:ph type="title"/>
          </p:nvPr>
        </p:nvSpPr>
        <p:spPr>
          <a:xfrm>
            <a:off x="266700" y="54220"/>
            <a:ext cx="11306028" cy="1117809"/>
          </a:xfrm>
        </p:spPr>
        <p:txBody>
          <a:bodyPr>
            <a:noAutofit/>
          </a:bodyPr>
          <a:lstStyle/>
          <a:p>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Resurrection of the Dead (12)</a:t>
            </a:r>
            <a:endParaRPr lang="en-US" sz="5400" dirty="0"/>
          </a:p>
        </p:txBody>
      </p:sp>
      <p:sp>
        <p:nvSpPr>
          <p:cNvPr id="3" name="Content Placeholder 2"/>
          <p:cNvSpPr>
            <a:spLocks noGrp="1"/>
          </p:cNvSpPr>
          <p:nvPr>
            <p:ph idx="1"/>
          </p:nvPr>
        </p:nvSpPr>
        <p:spPr>
          <a:xfrm>
            <a:off x="419100" y="1101724"/>
            <a:ext cx="11772900" cy="5394326"/>
          </a:xfrm>
        </p:spPr>
        <p:txBody>
          <a:bodyPr>
            <a:noAutofit/>
          </a:bodyPr>
          <a:lstStyle/>
          <a:p>
            <a:pPr marL="0" indent="0">
              <a:buNone/>
            </a:pPr>
            <a:r>
              <a:rPr lang="en-US" sz="4000" b="1"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Where do the dead go?</a:t>
            </a: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3) Heaven</a:t>
            </a:r>
            <a:endParaRPr lang="en-US" sz="40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7:59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they stoned Stephen as he was calling on God and saying, “Lord Jesus, receive my spirit.”</a:t>
            </a:r>
          </a:p>
          <a:p>
            <a:r>
              <a:rPr lang="en-US" sz="40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 Corinthians 5:8 </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We are confident, yes, well pleased rather to be absent from the body and to be present with the Lord.</a:t>
            </a:r>
          </a:p>
          <a:p>
            <a:r>
              <a:rPr lang="en-US" sz="40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Philippians 1:23</a:t>
            </a:r>
            <a:r>
              <a:rPr lang="en-US" sz="40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 having a desire to depart and be with Christ</a:t>
            </a:r>
          </a:p>
        </p:txBody>
      </p:sp>
    </p:spTree>
    <p:extLst>
      <p:ext uri="{BB962C8B-B14F-4D97-AF65-F5344CB8AC3E}">
        <p14:creationId xmlns:p14="http://schemas.microsoft.com/office/powerpoint/2010/main" xmlns="" val="3080044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76250" y="-25867"/>
            <a:ext cx="11020425" cy="1239028"/>
          </a:xfrm>
        </p:spPr>
        <p:txBody>
          <a:bodyPr>
            <a:noAutofit/>
          </a:bodyPr>
          <a:lstStyle/>
          <a:p>
            <a:r>
              <a:rPr lang="en-US" sz="4800" b="1" dirty="0" smtClean="0">
                <a:latin typeface="Arial" pitchFamily="34" charset="0"/>
                <a:cs typeface="Arial" pitchFamily="34" charset="0"/>
              </a:rPr>
              <a:t>The Basics of Christianity (Heb 6:1-3)</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586955" y="1089335"/>
            <a:ext cx="10455216" cy="5257977"/>
          </a:xfrm>
        </p:spPr>
        <p:txBody>
          <a:bodyPr>
            <a:noAutofit/>
          </a:bodyPr>
          <a:lstStyle/>
          <a:p>
            <a:pPr marL="0" indent="0">
              <a:buNone/>
            </a:pPr>
            <a:r>
              <a:rPr lang="en-US" dirty="0" smtClean="0">
                <a:latin typeface="Arial" pitchFamily="34" charset="0"/>
                <a:cs typeface="Arial" pitchFamily="34" charset="0"/>
              </a:rPr>
              <a:t>1</a:t>
            </a:r>
            <a:r>
              <a:rPr lang="en-US" sz="3200" dirty="0" smtClean="0">
                <a:latin typeface="Arial" pitchFamily="34" charset="0"/>
                <a:cs typeface="Arial" pitchFamily="34" charset="0"/>
              </a:rPr>
              <a:t> </a:t>
            </a:r>
            <a:r>
              <a:rPr lang="en-US" sz="4400" dirty="0" smtClean="0">
                <a:latin typeface="Arial" pitchFamily="34" charset="0"/>
                <a:cs typeface="Arial" pitchFamily="34" charset="0"/>
              </a:rPr>
              <a:t>Therefore, leaving the discussion of the elementary principles of Christ, let us go on </a:t>
            </a:r>
            <a:r>
              <a:rPr lang="en-US" sz="4400" smtClean="0">
                <a:latin typeface="Arial" pitchFamily="34" charset="0"/>
                <a:cs typeface="Arial" pitchFamily="34" charset="0"/>
              </a:rPr>
              <a:t>to perfection</a:t>
            </a:r>
            <a:r>
              <a:rPr lang="en-US" sz="4400" dirty="0" smtClean="0">
                <a:latin typeface="Arial" pitchFamily="34" charset="0"/>
                <a:cs typeface="Arial" pitchFamily="34" charset="0"/>
              </a:rPr>
              <a:t>, not laying again the foundation of repentance from dead works and of faith toward God, </a:t>
            </a:r>
            <a:r>
              <a:rPr lang="en-US" dirty="0" smtClean="0">
                <a:latin typeface="Arial" pitchFamily="34" charset="0"/>
                <a:cs typeface="Arial" pitchFamily="34" charset="0"/>
              </a:rPr>
              <a:t>2</a:t>
            </a:r>
            <a:r>
              <a:rPr lang="en-US" sz="4400" dirty="0" smtClean="0">
                <a:latin typeface="Arial" pitchFamily="34" charset="0"/>
                <a:cs typeface="Arial" pitchFamily="34" charset="0"/>
              </a:rPr>
              <a:t> of the doctrine of baptisms, of laying on of hands, of resurrection of the dead, and of eternal judgment. </a:t>
            </a:r>
            <a:r>
              <a:rPr lang="en-US" dirty="0" smtClean="0">
                <a:latin typeface="Arial" pitchFamily="34" charset="0"/>
                <a:cs typeface="Arial" pitchFamily="34" charset="0"/>
              </a:rPr>
              <a:t>3</a:t>
            </a:r>
            <a:r>
              <a:rPr lang="en-US" sz="4400" dirty="0" smtClean="0">
                <a:latin typeface="Arial" pitchFamily="34" charset="0"/>
                <a:cs typeface="Arial" pitchFamily="34" charset="0"/>
              </a:rPr>
              <a:t> And this we will do if God permits.</a:t>
            </a:r>
            <a:endParaRPr lang="en-US" sz="4400" dirty="0">
              <a:latin typeface="Arial" pitchFamily="34" charset="0"/>
              <a:cs typeface="Arial" pitchFamily="34" charset="0"/>
            </a:endParaRPr>
          </a:p>
        </p:txBody>
      </p:sp>
    </p:spTree>
    <p:extLst>
      <p:ext uri="{BB962C8B-B14F-4D97-AF65-F5344CB8AC3E}">
        <p14:creationId xmlns:p14="http://schemas.microsoft.com/office/powerpoint/2010/main" xmlns="" val="1068958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4" name="Title 3"/>
          <p:cNvSpPr>
            <a:spLocks noGrp="1"/>
          </p:cNvSpPr>
          <p:nvPr>
            <p:ph type="title"/>
          </p:nvPr>
        </p:nvSpPr>
        <p:spPr>
          <a:xfrm>
            <a:off x="568715" y="2869174"/>
            <a:ext cx="10515600" cy="1351133"/>
          </a:xfrm>
        </p:spPr>
        <p:txBody>
          <a:bodyPr>
            <a:noAutofit/>
          </a:bodyPr>
          <a:lstStyle/>
          <a:p>
            <a:pPr algn="ctr"/>
            <a:r>
              <a:rPr lang="en-US" sz="6600" b="1" dirty="0" smtClean="0">
                <a:latin typeface="Arial" pitchFamily="34" charset="0"/>
                <a:cs typeface="Arial" pitchFamily="34" charset="0"/>
              </a:rPr>
              <a:t>The Resurrection of The Dead (Part 1)</a:t>
            </a:r>
            <a:endParaRPr lang="en-US" sz="6600" b="1" dirty="0">
              <a:latin typeface="Arial" pitchFamily="34" charset="0"/>
              <a:cs typeface="Arial" pitchFamily="34" charset="0"/>
            </a:endParaRPr>
          </a:p>
        </p:txBody>
      </p:sp>
    </p:spTree>
    <p:extLst>
      <p:ext uri="{BB962C8B-B14F-4D97-AF65-F5344CB8AC3E}">
        <p14:creationId xmlns:p14="http://schemas.microsoft.com/office/powerpoint/2010/main" xmlns="" val="4256046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556943" y="28040"/>
            <a:ext cx="10515600" cy="1325563"/>
          </a:xfrm>
        </p:spPr>
        <p:txBody>
          <a:bodyPr>
            <a:normAutofit fontScale="90000"/>
          </a:bodyPr>
          <a:lstStyle/>
          <a:p>
            <a:r>
              <a:rPr lang="en-US" sz="5400" b="1" dirty="0" smtClean="0">
                <a:latin typeface="Arial" pitchFamily="34" charset="0"/>
                <a:cs typeface="Arial" pitchFamily="34" charset="0"/>
              </a:rPr>
              <a:t>The Resurrection of the Dead (1)</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667649" y="1283594"/>
            <a:ext cx="10879728" cy="5412628"/>
          </a:xfrm>
        </p:spPr>
        <p:txBody>
          <a:bodyPr>
            <a:noAutofit/>
          </a:bodyPr>
          <a:lstStyle/>
          <a:p>
            <a:pPr marL="0" indent="0">
              <a:buNone/>
            </a:pPr>
            <a:r>
              <a:rPr lang="en-US" sz="4000" b="1" u="sng" dirty="0" smtClean="0">
                <a:latin typeface="Arial" pitchFamily="34" charset="0"/>
                <a:cs typeface="Arial" pitchFamily="34" charset="0"/>
              </a:rPr>
              <a:t>The Origin of Death</a:t>
            </a:r>
          </a:p>
          <a:p>
            <a:pPr marL="0" indent="0">
              <a:buNone/>
            </a:pPr>
            <a:r>
              <a:rPr lang="en-US" sz="4000" b="1" dirty="0" smtClean="0">
                <a:latin typeface="Arial" pitchFamily="34" charset="0"/>
                <a:cs typeface="Arial" pitchFamily="34" charset="0"/>
              </a:rPr>
              <a:t>Genesis 2:16-17</a:t>
            </a:r>
            <a:r>
              <a:rPr lang="en-US" sz="4000" dirty="0" smtClean="0">
                <a:latin typeface="Arial" pitchFamily="34" charset="0"/>
                <a:cs typeface="Arial" pitchFamily="34" charset="0"/>
              </a:rPr>
              <a:t> And the LORD God commanded the man, saying, “Of every tree of the garden you may freely eat; </a:t>
            </a:r>
            <a:r>
              <a:rPr lang="en-US" sz="2400" dirty="0" smtClean="0">
                <a:latin typeface="Arial" pitchFamily="34" charset="0"/>
                <a:cs typeface="Arial" pitchFamily="34" charset="0"/>
              </a:rPr>
              <a:t>17</a:t>
            </a:r>
            <a:r>
              <a:rPr lang="en-US" sz="4000" dirty="0" smtClean="0">
                <a:latin typeface="Arial" pitchFamily="34" charset="0"/>
                <a:cs typeface="Arial" pitchFamily="34" charset="0"/>
              </a:rPr>
              <a:t> but of the tree of the knowledge of good and evil you shall not eat, for in the day that you eat of it you shall surely die.”</a:t>
            </a:r>
          </a:p>
        </p:txBody>
      </p:sp>
    </p:spTree>
    <p:extLst>
      <p:ext uri="{BB962C8B-B14F-4D97-AF65-F5344CB8AC3E}">
        <p14:creationId xmlns:p14="http://schemas.microsoft.com/office/powerpoint/2010/main" xmlns="" val="1582028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433118" y="28040"/>
            <a:ext cx="10515600" cy="1325563"/>
          </a:xfrm>
        </p:spPr>
        <p:txBody>
          <a:bodyPr>
            <a:normAutofit fontScale="90000"/>
          </a:bodyPr>
          <a:lstStyle/>
          <a:p>
            <a:r>
              <a:rPr lang="en-US" sz="5400" b="1" dirty="0" smtClean="0">
                <a:latin typeface="Arial" pitchFamily="34" charset="0"/>
                <a:cs typeface="Arial" pitchFamily="34" charset="0"/>
              </a:rPr>
              <a:t>The Resurrection of the Dead (2)</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581924" y="1131194"/>
            <a:ext cx="10879728" cy="5412628"/>
          </a:xfrm>
        </p:spPr>
        <p:txBody>
          <a:bodyPr>
            <a:noAutofit/>
          </a:bodyPr>
          <a:lstStyle/>
          <a:p>
            <a:pPr marL="0" indent="0">
              <a:buNone/>
            </a:pPr>
            <a:r>
              <a:rPr lang="en-US" sz="4000" b="1" u="sng" dirty="0" smtClean="0">
                <a:latin typeface="Arial" pitchFamily="34" charset="0"/>
                <a:cs typeface="Arial" pitchFamily="34" charset="0"/>
              </a:rPr>
              <a:t>The Origin of Death</a:t>
            </a:r>
          </a:p>
          <a:p>
            <a:pPr marL="0" indent="0">
              <a:buNone/>
            </a:pPr>
            <a:r>
              <a:rPr lang="en-US" sz="4000" b="1" dirty="0" smtClean="0">
                <a:latin typeface="Arial" pitchFamily="34" charset="0"/>
                <a:cs typeface="Arial" pitchFamily="34" charset="0"/>
              </a:rPr>
              <a:t>Genesis 3:6</a:t>
            </a:r>
            <a:r>
              <a:rPr lang="en-US" sz="4000" dirty="0" smtClean="0">
                <a:latin typeface="Arial" pitchFamily="34" charset="0"/>
                <a:cs typeface="Arial" pitchFamily="34" charset="0"/>
              </a:rPr>
              <a:t> So when the woman saw that the tree was good for food, that it was pleasant to the eyes, and a tree desirable to make one wise, she took of its fruit and ate. She also gave to her husband with her, and he ate.</a:t>
            </a:r>
          </a:p>
          <a:p>
            <a:pPr marL="0" indent="0">
              <a:buNone/>
            </a:pPr>
            <a:endParaRPr lang="en-US" sz="4000" dirty="0" smtClean="0">
              <a:latin typeface="Arial" pitchFamily="34" charset="0"/>
              <a:cs typeface="Arial" pitchFamily="34" charset="0"/>
            </a:endParaRPr>
          </a:p>
          <a:p>
            <a:pPr marL="0" indent="0">
              <a:buNone/>
            </a:pPr>
            <a:r>
              <a:rPr lang="en-US" sz="4000" b="1" dirty="0" smtClean="0">
                <a:latin typeface="Arial" pitchFamily="34" charset="0"/>
                <a:cs typeface="Arial" pitchFamily="34" charset="0"/>
              </a:rPr>
              <a:t>Genesis 3:19 “</a:t>
            </a:r>
            <a:r>
              <a:rPr lang="en-US" sz="4000" dirty="0" smtClean="0">
                <a:latin typeface="Arial" pitchFamily="34" charset="0"/>
                <a:cs typeface="Arial" pitchFamily="34" charset="0"/>
              </a:rPr>
              <a:t>. . . dust you are, And to dust you shall return.”</a:t>
            </a:r>
            <a:endParaRPr lang="en-US" sz="4000" b="1" dirty="0" smtClean="0">
              <a:latin typeface="Arial" pitchFamily="34" charset="0"/>
              <a:cs typeface="Arial" pitchFamily="34" charset="0"/>
            </a:endParaRPr>
          </a:p>
        </p:txBody>
      </p:sp>
    </p:spTree>
    <p:extLst>
      <p:ext uri="{BB962C8B-B14F-4D97-AF65-F5344CB8AC3E}">
        <p14:creationId xmlns:p14="http://schemas.microsoft.com/office/powerpoint/2010/main" xmlns="" val="294797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309293" y="-114835"/>
            <a:ext cx="10515600" cy="1325563"/>
          </a:xfrm>
        </p:spPr>
        <p:txBody>
          <a:bodyPr>
            <a:normAutofit fontScale="90000"/>
          </a:bodyPr>
          <a:lstStyle/>
          <a:p>
            <a:r>
              <a:rPr lang="en-US" sz="5400" b="1" dirty="0" smtClean="0">
                <a:latin typeface="Arial" pitchFamily="34" charset="0"/>
                <a:cs typeface="Arial" pitchFamily="34" charset="0"/>
              </a:rPr>
              <a:t>The Resurrection of the Dead (3)</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429523" y="1035944"/>
            <a:ext cx="11381475" cy="5574406"/>
          </a:xfrm>
        </p:spPr>
        <p:txBody>
          <a:bodyPr>
            <a:noAutofit/>
          </a:bodyPr>
          <a:lstStyle/>
          <a:p>
            <a:pPr marL="0" indent="0">
              <a:buNone/>
            </a:pPr>
            <a:r>
              <a:rPr lang="en-US" sz="3800" b="1" u="sng" dirty="0" smtClean="0">
                <a:latin typeface="Arial" pitchFamily="34" charset="0"/>
                <a:cs typeface="Arial" pitchFamily="34" charset="0"/>
              </a:rPr>
              <a:t>The Origin of Death</a:t>
            </a:r>
          </a:p>
          <a:p>
            <a:pPr marL="0" indent="0">
              <a:buNone/>
            </a:pPr>
            <a:r>
              <a:rPr lang="en-US" sz="3600" b="1" dirty="0">
                <a:latin typeface="Arial" pitchFamily="34" charset="0"/>
                <a:cs typeface="Arial" pitchFamily="34" charset="0"/>
              </a:rPr>
              <a:t>Question: </a:t>
            </a:r>
            <a:r>
              <a:rPr lang="en-US" sz="3600" dirty="0">
                <a:latin typeface="Arial" pitchFamily="34" charset="0"/>
                <a:cs typeface="Arial" pitchFamily="34" charset="0"/>
              </a:rPr>
              <a:t>Did man </a:t>
            </a:r>
            <a:r>
              <a:rPr lang="en-US" sz="3600" dirty="0" smtClean="0">
                <a:latin typeface="Arial" pitchFamily="34" charset="0"/>
                <a:cs typeface="Arial" pitchFamily="34" charset="0"/>
              </a:rPr>
              <a:t>die </a:t>
            </a:r>
            <a:r>
              <a:rPr lang="en-US" sz="3600" dirty="0">
                <a:latin typeface="Arial" pitchFamily="34" charset="0"/>
                <a:cs typeface="Arial" pitchFamily="34" charset="0"/>
              </a:rPr>
              <a:t>on the day he ate the </a:t>
            </a:r>
            <a:r>
              <a:rPr lang="en-US" sz="3600" dirty="0" smtClean="0">
                <a:latin typeface="Arial" pitchFamily="34" charset="0"/>
                <a:cs typeface="Arial" pitchFamily="34" charset="0"/>
              </a:rPr>
              <a:t>fruit?</a:t>
            </a:r>
            <a:endParaRPr lang="en-US" sz="3600" b="1" dirty="0" smtClean="0">
              <a:latin typeface="Arial" pitchFamily="34" charset="0"/>
              <a:cs typeface="Arial" pitchFamily="34" charset="0"/>
            </a:endParaRPr>
          </a:p>
          <a:p>
            <a:r>
              <a:rPr lang="en-US" sz="3800" dirty="0" smtClean="0">
                <a:latin typeface="Arial" pitchFamily="34" charset="0"/>
                <a:cs typeface="Arial" pitchFamily="34" charset="0"/>
              </a:rPr>
              <a:t>Adam </a:t>
            </a:r>
            <a:r>
              <a:rPr lang="en-US" sz="3800" dirty="0">
                <a:latin typeface="Arial" pitchFamily="34" charset="0"/>
                <a:cs typeface="Arial" pitchFamily="34" charset="0"/>
              </a:rPr>
              <a:t>lived </a:t>
            </a:r>
            <a:r>
              <a:rPr lang="en-US" sz="3800" dirty="0" smtClean="0">
                <a:latin typeface="Arial" pitchFamily="34" charset="0"/>
                <a:cs typeface="Arial" pitchFamily="34" charset="0"/>
              </a:rPr>
              <a:t>930 years</a:t>
            </a:r>
            <a:r>
              <a:rPr lang="en-US" sz="3800" dirty="0">
                <a:latin typeface="Arial" pitchFamily="34" charset="0"/>
                <a:cs typeface="Arial" pitchFamily="34" charset="0"/>
              </a:rPr>
              <a:t> </a:t>
            </a:r>
            <a:r>
              <a:rPr lang="en-US" sz="3800" dirty="0" smtClean="0">
                <a:latin typeface="Arial" pitchFamily="34" charset="0"/>
                <a:cs typeface="Arial" pitchFamily="34" charset="0"/>
              </a:rPr>
              <a:t>(Genesis 5:4)</a:t>
            </a:r>
          </a:p>
          <a:p>
            <a:r>
              <a:rPr lang="en-US" sz="3800" dirty="0">
                <a:latin typeface="Arial" pitchFamily="34" charset="0"/>
                <a:cs typeface="Arial" pitchFamily="34" charset="0"/>
              </a:rPr>
              <a:t>O</a:t>
            </a:r>
            <a:r>
              <a:rPr lang="en-US" sz="3800" dirty="0" smtClean="0">
                <a:latin typeface="Arial" pitchFamily="34" charset="0"/>
                <a:cs typeface="Arial" pitchFamily="34" charset="0"/>
              </a:rPr>
              <a:t>ne day is as a thousand years, and a thousand years as one day (2 Peter 3:8)</a:t>
            </a:r>
          </a:p>
          <a:p>
            <a:r>
              <a:rPr lang="en-US" sz="3800" b="1" dirty="0" smtClean="0">
                <a:latin typeface="Arial" pitchFamily="34" charset="0"/>
                <a:cs typeface="Arial" pitchFamily="34" charset="0"/>
              </a:rPr>
              <a:t>Ephesians 2:4-5 </a:t>
            </a:r>
            <a:r>
              <a:rPr lang="en-US" sz="3800" dirty="0" smtClean="0">
                <a:latin typeface="Arial" pitchFamily="34" charset="0"/>
                <a:cs typeface="Arial" pitchFamily="34" charset="0"/>
              </a:rPr>
              <a:t>. . . Because of His great love with which He loved us, even when we were dead in trespasses, made us alive together with Christ.</a:t>
            </a:r>
            <a:endParaRPr lang="en-US" sz="3800" b="1" dirty="0" smtClean="0">
              <a:latin typeface="Arial" pitchFamily="34" charset="0"/>
              <a:cs typeface="Arial" pitchFamily="34" charset="0"/>
            </a:endParaRPr>
          </a:p>
          <a:p>
            <a:pPr marL="0" indent="0">
              <a:buNone/>
            </a:pPr>
            <a:r>
              <a:rPr lang="en-US" sz="3800" b="1" dirty="0" smtClean="0">
                <a:latin typeface="Arial" pitchFamily="34" charset="0"/>
                <a:cs typeface="Arial" pitchFamily="34" charset="0"/>
              </a:rPr>
              <a:t>Answer: </a:t>
            </a:r>
            <a:r>
              <a:rPr lang="en-US" sz="3800" dirty="0" smtClean="0">
                <a:latin typeface="Arial" pitchFamily="34" charset="0"/>
                <a:cs typeface="Arial" pitchFamily="34" charset="0"/>
              </a:rPr>
              <a:t>Yes! Spiritually first, and later bodily</a:t>
            </a:r>
            <a:endParaRPr lang="en-US" sz="3800" b="1" dirty="0">
              <a:latin typeface="Arial" pitchFamily="34" charset="0"/>
              <a:cs typeface="Arial" pitchFamily="34" charset="0"/>
            </a:endParaRPr>
          </a:p>
        </p:txBody>
      </p:sp>
    </p:spTree>
    <p:extLst>
      <p:ext uri="{BB962C8B-B14F-4D97-AF65-F5344CB8AC3E}">
        <p14:creationId xmlns:p14="http://schemas.microsoft.com/office/powerpoint/2010/main" xmlns="" val="3813409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223568" y="-105310"/>
            <a:ext cx="10515600" cy="1325563"/>
          </a:xfrm>
        </p:spPr>
        <p:txBody>
          <a:bodyPr>
            <a:normAutofit fontScale="90000"/>
          </a:bodyPr>
          <a:lstStyle/>
          <a:p>
            <a:r>
              <a:rPr lang="en-US" sz="5400" b="1" dirty="0" smtClean="0">
                <a:latin typeface="Arial" pitchFamily="34" charset="0"/>
                <a:cs typeface="Arial" pitchFamily="34" charset="0"/>
              </a:rPr>
              <a:t>The Resurrection of the Dead (4)</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362849" y="959744"/>
            <a:ext cx="11381476" cy="5574406"/>
          </a:xfrm>
        </p:spPr>
        <p:txBody>
          <a:bodyPr>
            <a:noAutofit/>
          </a:bodyPr>
          <a:lstStyle/>
          <a:p>
            <a:pPr marL="0" indent="0">
              <a:buNone/>
            </a:pPr>
            <a:r>
              <a:rPr lang="en-US" sz="4000" b="1" u="sng" dirty="0" smtClean="0">
                <a:latin typeface="Arial" pitchFamily="34" charset="0"/>
                <a:cs typeface="Arial" pitchFamily="34" charset="0"/>
              </a:rPr>
              <a:t>The Origin of Death</a:t>
            </a:r>
          </a:p>
          <a:p>
            <a:pPr marL="0" indent="0">
              <a:buNone/>
            </a:pPr>
            <a:r>
              <a:rPr lang="en-US" sz="4000" b="1" dirty="0" smtClean="0">
                <a:latin typeface="Arial" pitchFamily="34" charset="0"/>
                <a:cs typeface="Arial" pitchFamily="34" charset="0"/>
              </a:rPr>
              <a:t>Because of Adam, ‘all’ men die!</a:t>
            </a:r>
          </a:p>
          <a:p>
            <a:r>
              <a:rPr lang="en-US" sz="4000" b="1" dirty="0" smtClean="0">
                <a:latin typeface="Arial" pitchFamily="34" charset="0"/>
                <a:cs typeface="Arial" pitchFamily="34" charset="0"/>
              </a:rPr>
              <a:t>Romans 5:12 </a:t>
            </a:r>
            <a:r>
              <a:rPr lang="en-US" sz="4000" dirty="0" smtClean="0">
                <a:latin typeface="Arial" pitchFamily="34" charset="0"/>
                <a:cs typeface="Arial" pitchFamily="34" charset="0"/>
              </a:rPr>
              <a:t>. . . through one man sin entered the world, and death through sin, and thus death spread to all men, because all sinned.</a:t>
            </a:r>
          </a:p>
          <a:p>
            <a:r>
              <a:rPr lang="en-US" sz="4000" b="1" dirty="0" smtClean="0">
                <a:latin typeface="Arial" pitchFamily="34" charset="0"/>
                <a:cs typeface="Arial" pitchFamily="34" charset="0"/>
              </a:rPr>
              <a:t>1 Corinthians 15:21-22 </a:t>
            </a:r>
            <a:r>
              <a:rPr lang="en-US" sz="4000" dirty="0" smtClean="0">
                <a:latin typeface="Arial" pitchFamily="34" charset="0"/>
                <a:cs typeface="Arial" pitchFamily="34" charset="0"/>
              </a:rPr>
              <a:t>. . . by man came death . . . in Adam all die</a:t>
            </a:r>
            <a:r>
              <a:rPr lang="en-US" sz="4000" dirty="0">
                <a:latin typeface="Arial" pitchFamily="34" charset="0"/>
                <a:cs typeface="Arial" pitchFamily="34" charset="0"/>
              </a:rPr>
              <a:t> </a:t>
            </a:r>
            <a:r>
              <a:rPr lang="en-US" sz="4000" dirty="0" smtClean="0">
                <a:latin typeface="Arial" pitchFamily="34" charset="0"/>
                <a:cs typeface="Arial" pitchFamily="34" charset="0"/>
              </a:rPr>
              <a:t>. . .</a:t>
            </a:r>
          </a:p>
          <a:p>
            <a:r>
              <a:rPr lang="en-US" sz="4000" b="1" dirty="0">
                <a:latin typeface="Arial" pitchFamily="34" charset="0"/>
                <a:cs typeface="Arial" pitchFamily="34" charset="0"/>
              </a:rPr>
              <a:t> </a:t>
            </a:r>
            <a:r>
              <a:rPr lang="en-US" sz="4000" b="1" dirty="0" smtClean="0">
                <a:latin typeface="Arial" pitchFamily="34" charset="0"/>
                <a:cs typeface="Arial" pitchFamily="34" charset="0"/>
              </a:rPr>
              <a:t>The exceptions: </a:t>
            </a:r>
            <a:r>
              <a:rPr lang="en-US" sz="4000" dirty="0" smtClean="0">
                <a:latin typeface="Arial" pitchFamily="34" charset="0"/>
                <a:cs typeface="Arial" pitchFamily="34" charset="0"/>
              </a:rPr>
              <a:t>Enoch, Elijah</a:t>
            </a:r>
            <a:r>
              <a:rPr lang="en-US" sz="4000" dirty="0">
                <a:latin typeface="Arial" pitchFamily="34" charset="0"/>
                <a:cs typeface="Arial" pitchFamily="34" charset="0"/>
              </a:rPr>
              <a:t> </a:t>
            </a:r>
            <a:r>
              <a:rPr lang="en-US" sz="4000" dirty="0" smtClean="0">
                <a:latin typeface="Arial" pitchFamily="34" charset="0"/>
                <a:cs typeface="Arial" pitchFamily="34" charset="0"/>
              </a:rPr>
              <a:t>and the 1-Thessalonians-4-15-ians</a:t>
            </a:r>
            <a:endParaRPr lang="en-US" sz="4000" dirty="0">
              <a:latin typeface="Arial" pitchFamily="34" charset="0"/>
              <a:cs typeface="Arial" pitchFamily="34" charset="0"/>
            </a:endParaRPr>
          </a:p>
        </p:txBody>
      </p:sp>
    </p:spTree>
    <p:extLst>
      <p:ext uri="{BB962C8B-B14F-4D97-AF65-F5344CB8AC3E}">
        <p14:creationId xmlns:p14="http://schemas.microsoft.com/office/powerpoint/2010/main" xmlns="" val="1709932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661718" y="28040"/>
            <a:ext cx="10515600" cy="1325563"/>
          </a:xfrm>
        </p:spPr>
        <p:txBody>
          <a:bodyPr>
            <a:normAutofit fontScale="90000"/>
          </a:bodyPr>
          <a:lstStyle/>
          <a:p>
            <a:r>
              <a:rPr lang="en-US" sz="5400" b="1" dirty="0" smtClean="0">
                <a:latin typeface="Arial" pitchFamily="34" charset="0"/>
                <a:cs typeface="Arial" pitchFamily="34" charset="0"/>
              </a:rPr>
              <a:t>The Resurrection of the Dead (5)</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743849" y="1207394"/>
            <a:ext cx="10879728" cy="5412628"/>
          </a:xfrm>
        </p:spPr>
        <p:txBody>
          <a:bodyPr>
            <a:noAutofit/>
          </a:bodyPr>
          <a:lstStyle/>
          <a:p>
            <a:pPr marL="0" indent="0">
              <a:buNone/>
            </a:pPr>
            <a:r>
              <a:rPr lang="en-US" sz="4000" b="1" u="sng" dirty="0" smtClean="0">
                <a:latin typeface="Arial" pitchFamily="34" charset="0"/>
                <a:cs typeface="Arial" pitchFamily="34" charset="0"/>
              </a:rPr>
              <a:t>Where do the dead go</a:t>
            </a:r>
            <a:r>
              <a:rPr lang="en-US" sz="4000" b="1" u="sng" dirty="0">
                <a:latin typeface="Arial" pitchFamily="34" charset="0"/>
                <a:cs typeface="Arial" pitchFamily="34" charset="0"/>
              </a:rPr>
              <a:t>?</a:t>
            </a:r>
            <a:endParaRPr lang="en-US" sz="4000" b="1" u="sng" dirty="0" smtClean="0">
              <a:latin typeface="Arial" pitchFamily="34" charset="0"/>
              <a:cs typeface="Arial" pitchFamily="34" charset="0"/>
            </a:endParaRPr>
          </a:p>
          <a:p>
            <a:pPr marL="742950" indent="-742950">
              <a:buAutoNum type="arabicParenR"/>
            </a:pPr>
            <a:r>
              <a:rPr lang="en-US" sz="4000" dirty="0" smtClean="0">
                <a:latin typeface="Arial" pitchFamily="34" charset="0"/>
                <a:cs typeface="Arial" pitchFamily="34" charset="0"/>
              </a:rPr>
              <a:t>Sheol (Hebrew), or Hades (Greek) </a:t>
            </a:r>
          </a:p>
          <a:p>
            <a:r>
              <a:rPr lang="en-US" sz="4000" dirty="0">
                <a:latin typeface="Arial" pitchFamily="34" charset="0"/>
                <a:cs typeface="Arial" pitchFamily="34" charset="0"/>
              </a:rPr>
              <a:t> </a:t>
            </a:r>
            <a:r>
              <a:rPr lang="en-US" sz="4000" dirty="0" smtClean="0">
                <a:latin typeface="Arial" pitchFamily="34" charset="0"/>
                <a:cs typeface="Arial" pitchFamily="34" charset="0"/>
              </a:rPr>
              <a:t>Temporary abode of the unsaved (spirits)</a:t>
            </a:r>
            <a:endParaRPr lang="en-US" sz="4000" dirty="0">
              <a:latin typeface="Arial" pitchFamily="34" charset="0"/>
              <a:cs typeface="Arial" pitchFamily="34" charset="0"/>
            </a:endParaRPr>
          </a:p>
          <a:p>
            <a:pPr marL="0" indent="0">
              <a:buNone/>
            </a:pPr>
            <a:r>
              <a:rPr lang="en-US" sz="4000" dirty="0" smtClean="0">
                <a:latin typeface="Arial" pitchFamily="34" charset="0"/>
                <a:cs typeface="Arial" pitchFamily="34" charset="0"/>
              </a:rPr>
              <a:t>2)	Lake of fire</a:t>
            </a:r>
          </a:p>
          <a:p>
            <a:r>
              <a:rPr lang="en-US" sz="4000" dirty="0">
                <a:latin typeface="Arial" pitchFamily="34" charset="0"/>
                <a:cs typeface="Arial" pitchFamily="34" charset="0"/>
              </a:rPr>
              <a:t> </a:t>
            </a:r>
            <a:r>
              <a:rPr lang="en-US" sz="4000" dirty="0" smtClean="0">
                <a:latin typeface="Arial" pitchFamily="34" charset="0"/>
                <a:cs typeface="Arial" pitchFamily="34" charset="0"/>
              </a:rPr>
              <a:t>Permanent abode of the unsaved (spirits)</a:t>
            </a:r>
          </a:p>
          <a:p>
            <a:pPr marL="742950" indent="-742950">
              <a:buAutoNum type="arabicParenR" startAt="3"/>
            </a:pPr>
            <a:r>
              <a:rPr lang="en-US" sz="4000" dirty="0" smtClean="0">
                <a:latin typeface="Arial" pitchFamily="34" charset="0"/>
                <a:cs typeface="Arial" pitchFamily="34" charset="0"/>
              </a:rPr>
              <a:t>Heaven</a:t>
            </a:r>
          </a:p>
          <a:p>
            <a:r>
              <a:rPr lang="en-US" sz="4000" dirty="0">
                <a:latin typeface="Arial" pitchFamily="34" charset="0"/>
                <a:cs typeface="Arial" pitchFamily="34" charset="0"/>
              </a:rPr>
              <a:t> </a:t>
            </a:r>
            <a:r>
              <a:rPr lang="en-US" sz="4000" dirty="0" smtClean="0">
                <a:latin typeface="Arial" pitchFamily="34" charset="0"/>
                <a:cs typeface="Arial" pitchFamily="34" charset="0"/>
              </a:rPr>
              <a:t>Abode of the saved (spirits)</a:t>
            </a:r>
            <a:endParaRPr lang="en-US" sz="4000" dirty="0">
              <a:latin typeface="Arial" pitchFamily="34" charset="0"/>
              <a:cs typeface="Arial" pitchFamily="34" charset="0"/>
            </a:endParaRPr>
          </a:p>
        </p:txBody>
      </p:sp>
    </p:spTree>
    <p:extLst>
      <p:ext uri="{BB962C8B-B14F-4D97-AF65-F5344CB8AC3E}">
        <p14:creationId xmlns:p14="http://schemas.microsoft.com/office/powerpoint/2010/main" xmlns="" val="937882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518843" y="28040"/>
            <a:ext cx="10515600" cy="1325563"/>
          </a:xfrm>
        </p:spPr>
        <p:txBody>
          <a:bodyPr>
            <a:normAutofit fontScale="90000"/>
          </a:bodyPr>
          <a:lstStyle/>
          <a:p>
            <a:r>
              <a:rPr lang="en-US" sz="5400" b="1" dirty="0" smtClean="0">
                <a:latin typeface="Arial" pitchFamily="34" charset="0"/>
                <a:cs typeface="Arial" pitchFamily="34" charset="0"/>
              </a:rPr>
              <a:t>The Resurrection of the Dead (6)</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620024" y="1283594"/>
            <a:ext cx="10879728" cy="5412628"/>
          </a:xfrm>
        </p:spPr>
        <p:txBody>
          <a:bodyPr>
            <a:noAutofit/>
          </a:bodyPr>
          <a:lstStyle/>
          <a:p>
            <a:pPr marL="0" indent="0">
              <a:buNone/>
            </a:pPr>
            <a:r>
              <a:rPr lang="en-US" sz="3800" b="1" u="sng" dirty="0" smtClean="0">
                <a:latin typeface="Arial" pitchFamily="34" charset="0"/>
                <a:cs typeface="Arial" pitchFamily="34" charset="0"/>
              </a:rPr>
              <a:t>Where do the dead go?</a:t>
            </a:r>
            <a:r>
              <a:rPr lang="en-US" sz="3800" b="1" dirty="0" smtClean="0">
                <a:latin typeface="Arial" pitchFamily="34" charset="0"/>
                <a:cs typeface="Arial" pitchFamily="34" charset="0"/>
              </a:rPr>
              <a:t> 1) Sheol (Hades)</a:t>
            </a:r>
          </a:p>
          <a:p>
            <a:pPr marL="0" indent="0">
              <a:buNone/>
            </a:pPr>
            <a:r>
              <a:rPr lang="en-US" sz="3800" b="1" dirty="0" smtClean="0">
                <a:latin typeface="Arial" pitchFamily="34" charset="0"/>
                <a:cs typeface="Arial" pitchFamily="34" charset="0"/>
              </a:rPr>
              <a:t>Psalms 16:10 </a:t>
            </a:r>
            <a:r>
              <a:rPr lang="en-US" sz="3800" dirty="0" smtClean="0">
                <a:latin typeface="Arial" pitchFamily="34" charset="0"/>
                <a:cs typeface="Arial" pitchFamily="34" charset="0"/>
              </a:rPr>
              <a:t>For you will not leave my soul in Sheol, Nor will you allow Your Holy One to see corruption</a:t>
            </a:r>
          </a:p>
          <a:p>
            <a:pPr marL="0" indent="0">
              <a:buNone/>
            </a:pPr>
            <a:r>
              <a:rPr lang="en-US" sz="3800" b="1" dirty="0" smtClean="0">
                <a:latin typeface="Arial" pitchFamily="34" charset="0"/>
                <a:cs typeface="Arial" pitchFamily="34" charset="0"/>
              </a:rPr>
              <a:t>Luke 16:22, 23 </a:t>
            </a:r>
            <a:r>
              <a:rPr lang="en-US" sz="3800" dirty="0" smtClean="0">
                <a:latin typeface="Arial" pitchFamily="34" charset="0"/>
                <a:cs typeface="Arial" pitchFamily="34" charset="0"/>
              </a:rPr>
              <a:t>. . . </a:t>
            </a:r>
            <a:r>
              <a:rPr lang="en-US" sz="3800" dirty="0">
                <a:latin typeface="Arial" pitchFamily="34" charset="0"/>
                <a:cs typeface="Arial" pitchFamily="34" charset="0"/>
              </a:rPr>
              <a:t>t</a:t>
            </a:r>
            <a:r>
              <a:rPr lang="en-US" sz="3800" dirty="0" smtClean="0">
                <a:latin typeface="Arial" pitchFamily="34" charset="0"/>
                <a:cs typeface="Arial" pitchFamily="34" charset="0"/>
              </a:rPr>
              <a:t>he beggar died, and was carried by the angels to Abraham’s bosom. The rich man also died and was buried. </a:t>
            </a:r>
            <a:r>
              <a:rPr lang="en-US" sz="2400" dirty="0" smtClean="0">
                <a:latin typeface="Arial" pitchFamily="34" charset="0"/>
                <a:cs typeface="Arial" pitchFamily="34" charset="0"/>
              </a:rPr>
              <a:t>23</a:t>
            </a:r>
            <a:r>
              <a:rPr lang="en-US" sz="3800" dirty="0" smtClean="0">
                <a:latin typeface="Arial" pitchFamily="34" charset="0"/>
                <a:cs typeface="Arial" pitchFamily="34" charset="0"/>
              </a:rPr>
              <a:t> And being in torments in Hades, he lifted up his eyes and saw Abraham afar off, and Lazarus in his bosom</a:t>
            </a:r>
            <a:endParaRPr lang="en-US" sz="3800" b="1" dirty="0">
              <a:latin typeface="Arial" pitchFamily="34" charset="0"/>
              <a:cs typeface="Arial" pitchFamily="34" charset="0"/>
            </a:endParaRPr>
          </a:p>
        </p:txBody>
      </p:sp>
    </p:spTree>
    <p:extLst>
      <p:ext uri="{BB962C8B-B14F-4D97-AF65-F5344CB8AC3E}">
        <p14:creationId xmlns:p14="http://schemas.microsoft.com/office/powerpoint/2010/main" xmlns="" val="2870368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3200</TotalTime>
  <Words>1122</Words>
  <Application>Microsoft Office PowerPoint</Application>
  <PresentationFormat>Custom</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FOUNDATIONS OF OUR FAITH</vt:lpstr>
      <vt:lpstr>The Basics of Christianity (Heb 6:1-3)</vt:lpstr>
      <vt:lpstr>The Resurrection of The Dead (Part 1)</vt:lpstr>
      <vt:lpstr>The Resurrection of the Dead (1)</vt:lpstr>
      <vt:lpstr>The Resurrection of the Dead (2)</vt:lpstr>
      <vt:lpstr>The Resurrection of the Dead (3)</vt:lpstr>
      <vt:lpstr>The Resurrection of the Dead (4)</vt:lpstr>
      <vt:lpstr>The Resurrection of the Dead (5)</vt:lpstr>
      <vt:lpstr>The Resurrection of the Dead (6)</vt:lpstr>
      <vt:lpstr>The Resurrection of the Dead (7)</vt:lpstr>
      <vt:lpstr>The Resurrection of the Dead (8)</vt:lpstr>
      <vt:lpstr>The Resurrection of the Dead (9)</vt:lpstr>
      <vt:lpstr>The Resurrection of the Dead (10)</vt:lpstr>
      <vt:lpstr>The Resurrection of the Dead (11)</vt:lpstr>
      <vt:lpstr>The Resurrection of the Dead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OUR FAITH</dc:title>
  <dc:creator>user</dc:creator>
  <cp:lastModifiedBy>LAT</cp:lastModifiedBy>
  <cp:revision>274</cp:revision>
  <dcterms:created xsi:type="dcterms:W3CDTF">2021-11-24T08:36:34Z</dcterms:created>
  <dcterms:modified xsi:type="dcterms:W3CDTF">2022-01-01T19:25:49Z</dcterms:modified>
</cp:coreProperties>
</file>